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3" r:id="rId1"/>
  </p:sldMasterIdLst>
  <p:notesMasterIdLst>
    <p:notesMasterId r:id="rId63"/>
  </p:notesMasterIdLst>
  <p:sldIdLst>
    <p:sldId id="287" r:id="rId2"/>
    <p:sldId id="276" r:id="rId3"/>
    <p:sldId id="277" r:id="rId4"/>
    <p:sldId id="286" r:id="rId5"/>
    <p:sldId id="393" r:id="rId6"/>
    <p:sldId id="388" r:id="rId7"/>
    <p:sldId id="389" r:id="rId8"/>
    <p:sldId id="383" r:id="rId9"/>
    <p:sldId id="391" r:id="rId10"/>
    <p:sldId id="339" r:id="rId11"/>
    <p:sldId id="376" r:id="rId12"/>
    <p:sldId id="284" r:id="rId13"/>
    <p:sldId id="377" r:id="rId14"/>
    <p:sldId id="378" r:id="rId15"/>
    <p:sldId id="269" r:id="rId16"/>
    <p:sldId id="258" r:id="rId17"/>
    <p:sldId id="262" r:id="rId18"/>
    <p:sldId id="288" r:id="rId19"/>
    <p:sldId id="390" r:id="rId20"/>
    <p:sldId id="289" r:id="rId21"/>
    <p:sldId id="290" r:id="rId22"/>
    <p:sldId id="292" r:id="rId23"/>
    <p:sldId id="293" r:id="rId24"/>
    <p:sldId id="309" r:id="rId25"/>
    <p:sldId id="311" r:id="rId26"/>
    <p:sldId id="312" r:id="rId27"/>
    <p:sldId id="318" r:id="rId28"/>
    <p:sldId id="319" r:id="rId29"/>
    <p:sldId id="320" r:id="rId30"/>
    <p:sldId id="321" r:id="rId31"/>
    <p:sldId id="294" r:id="rId32"/>
    <p:sldId id="295" r:id="rId33"/>
    <p:sldId id="296" r:id="rId34"/>
    <p:sldId id="297" r:id="rId35"/>
    <p:sldId id="298" r:id="rId36"/>
    <p:sldId id="299" r:id="rId37"/>
    <p:sldId id="341" r:id="rId38"/>
    <p:sldId id="349" r:id="rId39"/>
    <p:sldId id="343" r:id="rId40"/>
    <p:sldId id="300" r:id="rId41"/>
    <p:sldId id="302" r:id="rId42"/>
    <p:sldId id="310" r:id="rId43"/>
    <p:sldId id="303" r:id="rId44"/>
    <p:sldId id="304" r:id="rId45"/>
    <p:sldId id="342" r:id="rId46"/>
    <p:sldId id="340" r:id="rId47"/>
    <p:sldId id="375" r:id="rId48"/>
    <p:sldId id="350" r:id="rId49"/>
    <p:sldId id="355" r:id="rId50"/>
    <p:sldId id="381" r:id="rId51"/>
    <p:sldId id="359" r:id="rId52"/>
    <p:sldId id="358" r:id="rId53"/>
    <p:sldId id="387" r:id="rId54"/>
    <p:sldId id="351" r:id="rId55"/>
    <p:sldId id="352" r:id="rId56"/>
    <p:sldId id="354" r:id="rId57"/>
    <p:sldId id="356" r:id="rId58"/>
    <p:sldId id="357" r:id="rId59"/>
    <p:sldId id="392" r:id="rId60"/>
    <p:sldId id="384" r:id="rId61"/>
    <p:sldId id="386"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811" autoAdjust="0"/>
  </p:normalViewPr>
  <p:slideViewPr>
    <p:cSldViewPr>
      <p:cViewPr varScale="1">
        <p:scale>
          <a:sx n="48" d="100"/>
          <a:sy n="48" d="100"/>
        </p:scale>
        <p:origin x="2016" y="48"/>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471566-F850-45B9-B10B-5E85EA700162}"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D8352E25-6526-42F6-9023-DCB6398C471B}">
      <dgm:prSet phldrT="[Text]"/>
      <dgm:spPr/>
      <dgm:t>
        <a:bodyPr/>
        <a:lstStyle/>
        <a:p>
          <a:r>
            <a:rPr lang="en-US" dirty="0" smtClean="0"/>
            <a:t>Donna</a:t>
          </a:r>
          <a:endParaRPr lang="en-US" dirty="0"/>
        </a:p>
      </dgm:t>
    </dgm:pt>
    <dgm:pt modelId="{7AE2D4B8-65A2-441B-8291-EB6F4F8A279E}" type="parTrans" cxnId="{EB45FC96-A7A9-427A-8E2E-BF0AD3EFADDE}">
      <dgm:prSet/>
      <dgm:spPr/>
      <dgm:t>
        <a:bodyPr/>
        <a:lstStyle/>
        <a:p>
          <a:endParaRPr lang="en-US"/>
        </a:p>
      </dgm:t>
    </dgm:pt>
    <dgm:pt modelId="{5CA8C4FE-DBC8-4AB5-9DE0-3DFE76773803}" type="sibTrans" cxnId="{EB45FC96-A7A9-427A-8E2E-BF0AD3EFADDE}">
      <dgm:prSet/>
      <dgm:spPr/>
      <dgm:t>
        <a:bodyPr/>
        <a:lstStyle/>
        <a:p>
          <a:endParaRPr lang="en-US"/>
        </a:p>
      </dgm:t>
    </dgm:pt>
    <dgm:pt modelId="{2658B830-7012-4C45-8FC7-55861BF8C2F5}">
      <dgm:prSet phldrT="[Text]"/>
      <dgm:spPr/>
      <dgm:t>
        <a:bodyPr/>
        <a:lstStyle/>
        <a:p>
          <a:r>
            <a:rPr lang="en-US" dirty="0" smtClean="0"/>
            <a:t>Full-Time</a:t>
          </a:r>
          <a:endParaRPr lang="en-US" dirty="0"/>
        </a:p>
      </dgm:t>
    </dgm:pt>
    <dgm:pt modelId="{3FAF3EC3-0F05-40D4-AE9C-F4CC3BF53CE4}" type="parTrans" cxnId="{F8F48CB5-C2F9-4C8C-BF63-927B999B66FE}">
      <dgm:prSet/>
      <dgm:spPr/>
      <dgm:t>
        <a:bodyPr/>
        <a:lstStyle/>
        <a:p>
          <a:endParaRPr lang="en-US"/>
        </a:p>
      </dgm:t>
    </dgm:pt>
    <dgm:pt modelId="{1D4B9587-A5FB-46CD-BD75-599C8D4ED30E}" type="sibTrans" cxnId="{F8F48CB5-C2F9-4C8C-BF63-927B999B66FE}">
      <dgm:prSet/>
      <dgm:spPr/>
      <dgm:t>
        <a:bodyPr/>
        <a:lstStyle/>
        <a:p>
          <a:endParaRPr lang="en-US"/>
        </a:p>
      </dgm:t>
    </dgm:pt>
    <dgm:pt modelId="{0FF173F2-C560-4E40-BC88-A886B34BFF36}">
      <dgm:prSet phldrT="[Text]"/>
      <dgm:spPr/>
      <dgm:t>
        <a:bodyPr/>
        <a:lstStyle/>
        <a:p>
          <a:r>
            <a:rPr lang="en-US" dirty="0" smtClean="0"/>
            <a:t>Volunteer</a:t>
          </a:r>
          <a:endParaRPr lang="en-US" dirty="0"/>
        </a:p>
      </dgm:t>
    </dgm:pt>
    <dgm:pt modelId="{885C37A5-0B4E-48F6-A7C9-DA885335752C}" type="parTrans" cxnId="{94078E11-08AB-4DDA-9DEB-9D7F2CD3F57D}">
      <dgm:prSet/>
      <dgm:spPr/>
      <dgm:t>
        <a:bodyPr/>
        <a:lstStyle/>
        <a:p>
          <a:endParaRPr lang="en-US"/>
        </a:p>
      </dgm:t>
    </dgm:pt>
    <dgm:pt modelId="{48F2130E-FE0D-4431-A9A5-DAD9C7373B99}" type="sibTrans" cxnId="{94078E11-08AB-4DDA-9DEB-9D7F2CD3F57D}">
      <dgm:prSet/>
      <dgm:spPr/>
      <dgm:t>
        <a:bodyPr/>
        <a:lstStyle/>
        <a:p>
          <a:endParaRPr lang="en-US"/>
        </a:p>
      </dgm:t>
    </dgm:pt>
    <dgm:pt modelId="{9360F794-1B6B-4EA6-86AA-F62DB43D2327}">
      <dgm:prSet phldrT="[Text]"/>
      <dgm:spPr/>
      <dgm:t>
        <a:bodyPr/>
        <a:lstStyle/>
        <a:p>
          <a:r>
            <a:rPr lang="en-US" dirty="0" smtClean="0"/>
            <a:t>Part-Time </a:t>
          </a:r>
          <a:endParaRPr lang="en-US" dirty="0"/>
        </a:p>
      </dgm:t>
    </dgm:pt>
    <dgm:pt modelId="{E8AADFED-D2C6-4804-AFB7-18C0F1D4F4A3}" type="parTrans" cxnId="{B7BADE60-3F01-474A-87FB-2F62927410C6}">
      <dgm:prSet/>
      <dgm:spPr/>
      <dgm:t>
        <a:bodyPr/>
        <a:lstStyle/>
        <a:p>
          <a:endParaRPr lang="en-US"/>
        </a:p>
      </dgm:t>
    </dgm:pt>
    <dgm:pt modelId="{67B071F3-8AB9-4AF9-9E08-641202A2EB38}" type="sibTrans" cxnId="{B7BADE60-3F01-474A-87FB-2F62927410C6}">
      <dgm:prSet/>
      <dgm:spPr/>
      <dgm:t>
        <a:bodyPr/>
        <a:lstStyle/>
        <a:p>
          <a:endParaRPr lang="en-US"/>
        </a:p>
      </dgm:t>
    </dgm:pt>
    <dgm:pt modelId="{F64D9C02-533E-4BF2-8E41-F993BDA3FE1C}" type="pres">
      <dgm:prSet presAssocID="{4D471566-F850-45B9-B10B-5E85EA700162}" presName="Name0" presStyleCnt="0">
        <dgm:presLayoutVars>
          <dgm:chMax val="1"/>
          <dgm:chPref val="1"/>
          <dgm:dir/>
          <dgm:animOne val="branch"/>
          <dgm:animLvl val="lvl"/>
        </dgm:presLayoutVars>
      </dgm:prSet>
      <dgm:spPr/>
      <dgm:t>
        <a:bodyPr/>
        <a:lstStyle/>
        <a:p>
          <a:endParaRPr lang="en-US"/>
        </a:p>
      </dgm:t>
    </dgm:pt>
    <dgm:pt modelId="{1D1ADB58-10C9-4A28-A4E1-365FAEA9489C}" type="pres">
      <dgm:prSet presAssocID="{D8352E25-6526-42F6-9023-DCB6398C471B}" presName="singleCycle" presStyleCnt="0"/>
      <dgm:spPr/>
    </dgm:pt>
    <dgm:pt modelId="{5BA7282E-8164-41F1-A034-F3A9341B6229}" type="pres">
      <dgm:prSet presAssocID="{D8352E25-6526-42F6-9023-DCB6398C471B}" presName="singleCenter" presStyleLbl="node1" presStyleIdx="0" presStyleCnt="4" custLinFactNeighborX="13541" custLinFactNeighborY="-46847">
        <dgm:presLayoutVars>
          <dgm:chMax val="7"/>
          <dgm:chPref val="7"/>
        </dgm:presLayoutVars>
      </dgm:prSet>
      <dgm:spPr/>
      <dgm:t>
        <a:bodyPr/>
        <a:lstStyle/>
        <a:p>
          <a:endParaRPr lang="en-US"/>
        </a:p>
      </dgm:t>
    </dgm:pt>
    <dgm:pt modelId="{9E346750-B547-4FF5-A71D-9DA73D8F87E6}" type="pres">
      <dgm:prSet presAssocID="{3FAF3EC3-0F05-40D4-AE9C-F4CC3BF53CE4}" presName="Name56" presStyleLbl="parChTrans1D2" presStyleIdx="0" presStyleCnt="3"/>
      <dgm:spPr/>
      <dgm:t>
        <a:bodyPr/>
        <a:lstStyle/>
        <a:p>
          <a:endParaRPr lang="en-US"/>
        </a:p>
      </dgm:t>
    </dgm:pt>
    <dgm:pt modelId="{9F475543-9D7E-487B-969B-41D4ECFDFA56}" type="pres">
      <dgm:prSet presAssocID="{2658B830-7012-4C45-8FC7-55861BF8C2F5}" presName="text0" presStyleLbl="node1" presStyleIdx="1" presStyleCnt="4" custRadScaleRad="108751" custRadScaleInc="-119028">
        <dgm:presLayoutVars>
          <dgm:bulletEnabled val="1"/>
        </dgm:presLayoutVars>
      </dgm:prSet>
      <dgm:spPr/>
      <dgm:t>
        <a:bodyPr/>
        <a:lstStyle/>
        <a:p>
          <a:endParaRPr lang="en-US"/>
        </a:p>
      </dgm:t>
    </dgm:pt>
    <dgm:pt modelId="{819CCF90-AA6B-40A8-AF74-2471679EF1CC}" type="pres">
      <dgm:prSet presAssocID="{885C37A5-0B4E-48F6-A7C9-DA885335752C}" presName="Name56" presStyleLbl="parChTrans1D2" presStyleIdx="1" presStyleCnt="3"/>
      <dgm:spPr/>
      <dgm:t>
        <a:bodyPr/>
        <a:lstStyle/>
        <a:p>
          <a:endParaRPr lang="en-US"/>
        </a:p>
      </dgm:t>
    </dgm:pt>
    <dgm:pt modelId="{A27FB0A9-4679-4AB2-BB6D-043302A6F11E}" type="pres">
      <dgm:prSet presAssocID="{0FF173F2-C560-4E40-BC88-A886B34BFF36}" presName="text0" presStyleLbl="node1" presStyleIdx="2" presStyleCnt="4" custRadScaleRad="77148" custRadScaleInc="12410">
        <dgm:presLayoutVars>
          <dgm:bulletEnabled val="1"/>
        </dgm:presLayoutVars>
      </dgm:prSet>
      <dgm:spPr/>
      <dgm:t>
        <a:bodyPr/>
        <a:lstStyle/>
        <a:p>
          <a:endParaRPr lang="en-US"/>
        </a:p>
      </dgm:t>
    </dgm:pt>
    <dgm:pt modelId="{F6B95984-39DB-4C55-B7EB-8D49747A6AC1}" type="pres">
      <dgm:prSet presAssocID="{E8AADFED-D2C6-4804-AFB7-18C0F1D4F4A3}" presName="Name56" presStyleLbl="parChTrans1D2" presStyleIdx="2" presStyleCnt="3"/>
      <dgm:spPr/>
      <dgm:t>
        <a:bodyPr/>
        <a:lstStyle/>
        <a:p>
          <a:endParaRPr lang="en-US"/>
        </a:p>
      </dgm:t>
    </dgm:pt>
    <dgm:pt modelId="{D049E912-23CD-4B31-B235-80D14D755840}" type="pres">
      <dgm:prSet presAssocID="{9360F794-1B6B-4EA6-86AA-F62DB43D2327}" presName="text0" presStyleLbl="node1" presStyleIdx="3" presStyleCnt="4" custRadScaleRad="128835" custRadScaleInc="-6365">
        <dgm:presLayoutVars>
          <dgm:bulletEnabled val="1"/>
        </dgm:presLayoutVars>
      </dgm:prSet>
      <dgm:spPr/>
      <dgm:t>
        <a:bodyPr/>
        <a:lstStyle/>
        <a:p>
          <a:endParaRPr lang="en-US"/>
        </a:p>
      </dgm:t>
    </dgm:pt>
  </dgm:ptLst>
  <dgm:cxnLst>
    <dgm:cxn modelId="{B7BADE60-3F01-474A-87FB-2F62927410C6}" srcId="{D8352E25-6526-42F6-9023-DCB6398C471B}" destId="{9360F794-1B6B-4EA6-86AA-F62DB43D2327}" srcOrd="2" destOrd="0" parTransId="{E8AADFED-D2C6-4804-AFB7-18C0F1D4F4A3}" sibTransId="{67B071F3-8AB9-4AF9-9E08-641202A2EB38}"/>
    <dgm:cxn modelId="{EF065F97-08B5-457D-9E77-46D69EED89BB}" type="presOf" srcId="{9360F794-1B6B-4EA6-86AA-F62DB43D2327}" destId="{D049E912-23CD-4B31-B235-80D14D755840}" srcOrd="0" destOrd="0" presId="urn:microsoft.com/office/officeart/2008/layout/RadialCluster"/>
    <dgm:cxn modelId="{F8F48CB5-C2F9-4C8C-BF63-927B999B66FE}" srcId="{D8352E25-6526-42F6-9023-DCB6398C471B}" destId="{2658B830-7012-4C45-8FC7-55861BF8C2F5}" srcOrd="0" destOrd="0" parTransId="{3FAF3EC3-0F05-40D4-AE9C-F4CC3BF53CE4}" sibTransId="{1D4B9587-A5FB-46CD-BD75-599C8D4ED30E}"/>
    <dgm:cxn modelId="{CFE89C97-2719-475A-A2CC-D67B9448FB54}" type="presOf" srcId="{2658B830-7012-4C45-8FC7-55861BF8C2F5}" destId="{9F475543-9D7E-487B-969B-41D4ECFDFA56}" srcOrd="0" destOrd="0" presId="urn:microsoft.com/office/officeart/2008/layout/RadialCluster"/>
    <dgm:cxn modelId="{4A7CAECE-1E43-4C6C-981D-A9C43E8018BF}" type="presOf" srcId="{D8352E25-6526-42F6-9023-DCB6398C471B}" destId="{5BA7282E-8164-41F1-A034-F3A9341B6229}" srcOrd="0" destOrd="0" presId="urn:microsoft.com/office/officeart/2008/layout/RadialCluster"/>
    <dgm:cxn modelId="{EB45FC96-A7A9-427A-8E2E-BF0AD3EFADDE}" srcId="{4D471566-F850-45B9-B10B-5E85EA700162}" destId="{D8352E25-6526-42F6-9023-DCB6398C471B}" srcOrd="0" destOrd="0" parTransId="{7AE2D4B8-65A2-441B-8291-EB6F4F8A279E}" sibTransId="{5CA8C4FE-DBC8-4AB5-9DE0-3DFE76773803}"/>
    <dgm:cxn modelId="{62173960-D95D-4D13-B665-BEA03449BCB8}" type="presOf" srcId="{4D471566-F850-45B9-B10B-5E85EA700162}" destId="{F64D9C02-533E-4BF2-8E41-F993BDA3FE1C}" srcOrd="0" destOrd="0" presId="urn:microsoft.com/office/officeart/2008/layout/RadialCluster"/>
    <dgm:cxn modelId="{A921A31C-1DD8-4C15-9AE6-1C7F34D92320}" type="presOf" srcId="{0FF173F2-C560-4E40-BC88-A886B34BFF36}" destId="{A27FB0A9-4679-4AB2-BB6D-043302A6F11E}" srcOrd="0" destOrd="0" presId="urn:microsoft.com/office/officeart/2008/layout/RadialCluster"/>
    <dgm:cxn modelId="{A8E34F17-6568-46FB-9ACC-5C0CF327E0F2}" type="presOf" srcId="{E8AADFED-D2C6-4804-AFB7-18C0F1D4F4A3}" destId="{F6B95984-39DB-4C55-B7EB-8D49747A6AC1}" srcOrd="0" destOrd="0" presId="urn:microsoft.com/office/officeart/2008/layout/RadialCluster"/>
    <dgm:cxn modelId="{CB7A36CA-9F45-4FF6-BF1B-2B0B67731547}" type="presOf" srcId="{3FAF3EC3-0F05-40D4-AE9C-F4CC3BF53CE4}" destId="{9E346750-B547-4FF5-A71D-9DA73D8F87E6}" srcOrd="0" destOrd="0" presId="urn:microsoft.com/office/officeart/2008/layout/RadialCluster"/>
    <dgm:cxn modelId="{11776BFE-416D-4304-91EC-FEF0E1945E5E}" type="presOf" srcId="{885C37A5-0B4E-48F6-A7C9-DA885335752C}" destId="{819CCF90-AA6B-40A8-AF74-2471679EF1CC}" srcOrd="0" destOrd="0" presId="urn:microsoft.com/office/officeart/2008/layout/RadialCluster"/>
    <dgm:cxn modelId="{94078E11-08AB-4DDA-9DEB-9D7F2CD3F57D}" srcId="{D8352E25-6526-42F6-9023-DCB6398C471B}" destId="{0FF173F2-C560-4E40-BC88-A886B34BFF36}" srcOrd="1" destOrd="0" parTransId="{885C37A5-0B4E-48F6-A7C9-DA885335752C}" sibTransId="{48F2130E-FE0D-4431-A9A5-DAD9C7373B99}"/>
    <dgm:cxn modelId="{8EFF5D28-806B-445C-8A66-C4AC0C64E795}" type="presParOf" srcId="{F64D9C02-533E-4BF2-8E41-F993BDA3FE1C}" destId="{1D1ADB58-10C9-4A28-A4E1-365FAEA9489C}" srcOrd="0" destOrd="0" presId="urn:microsoft.com/office/officeart/2008/layout/RadialCluster"/>
    <dgm:cxn modelId="{32872A85-E338-4D98-869D-C42541BD8D75}" type="presParOf" srcId="{1D1ADB58-10C9-4A28-A4E1-365FAEA9489C}" destId="{5BA7282E-8164-41F1-A034-F3A9341B6229}" srcOrd="0" destOrd="0" presId="urn:microsoft.com/office/officeart/2008/layout/RadialCluster"/>
    <dgm:cxn modelId="{00628323-99D6-4F87-8BA9-17D6C831BF2C}" type="presParOf" srcId="{1D1ADB58-10C9-4A28-A4E1-365FAEA9489C}" destId="{9E346750-B547-4FF5-A71D-9DA73D8F87E6}" srcOrd="1" destOrd="0" presId="urn:microsoft.com/office/officeart/2008/layout/RadialCluster"/>
    <dgm:cxn modelId="{2F5E1B20-F363-49F5-A190-E6C5B32701B6}" type="presParOf" srcId="{1D1ADB58-10C9-4A28-A4E1-365FAEA9489C}" destId="{9F475543-9D7E-487B-969B-41D4ECFDFA56}" srcOrd="2" destOrd="0" presId="urn:microsoft.com/office/officeart/2008/layout/RadialCluster"/>
    <dgm:cxn modelId="{110F37E3-F543-4258-BB89-E9B0362C748C}" type="presParOf" srcId="{1D1ADB58-10C9-4A28-A4E1-365FAEA9489C}" destId="{819CCF90-AA6B-40A8-AF74-2471679EF1CC}" srcOrd="3" destOrd="0" presId="urn:microsoft.com/office/officeart/2008/layout/RadialCluster"/>
    <dgm:cxn modelId="{9FBEACB8-7AD6-45BE-B28B-09BF0D8F8ACE}" type="presParOf" srcId="{1D1ADB58-10C9-4A28-A4E1-365FAEA9489C}" destId="{A27FB0A9-4679-4AB2-BB6D-043302A6F11E}" srcOrd="4" destOrd="0" presId="urn:microsoft.com/office/officeart/2008/layout/RadialCluster"/>
    <dgm:cxn modelId="{DD750C6A-DA62-4DB7-BCC1-768CBBC5124A}" type="presParOf" srcId="{1D1ADB58-10C9-4A28-A4E1-365FAEA9489C}" destId="{F6B95984-39DB-4C55-B7EB-8D49747A6AC1}" srcOrd="5" destOrd="0" presId="urn:microsoft.com/office/officeart/2008/layout/RadialCluster"/>
    <dgm:cxn modelId="{85C26A68-0E71-4537-8415-B2838C28A624}" type="presParOf" srcId="{1D1ADB58-10C9-4A28-A4E1-365FAEA9489C}" destId="{D049E912-23CD-4B31-B235-80D14D755840}" srcOrd="6" destOrd="0" presId="urn:microsoft.com/office/officeart/2008/layout/RadialCluster"/>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88800C-9834-4ABB-A484-49B33635BA7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6BBEA25D-C310-4EC6-8E28-DEB24F405D91}">
      <dgm:prSet phldrT="[Text]" custT="1"/>
      <dgm:spPr>
        <a:gradFill flip="none" rotWithShape="0">
          <a:gsLst>
            <a:gs pos="0">
              <a:srgbClr val="ED1C24">
                <a:tint val="66000"/>
                <a:satMod val="160000"/>
              </a:srgbClr>
            </a:gs>
            <a:gs pos="50000">
              <a:srgbClr val="ED1C24">
                <a:tint val="44500"/>
                <a:satMod val="160000"/>
              </a:srgbClr>
            </a:gs>
            <a:gs pos="100000">
              <a:srgbClr val="ED1C24">
                <a:tint val="23500"/>
                <a:satMod val="160000"/>
              </a:srgbClr>
            </a:gs>
          </a:gsLst>
          <a:path path="circle">
            <a:fillToRect l="50000" t="50000" r="50000" b="50000"/>
          </a:path>
          <a:tileRect/>
        </a:gradFill>
        <a:ln>
          <a:solidFill>
            <a:srgbClr val="ED1C24"/>
          </a:solidFill>
        </a:ln>
        <a:scene3d>
          <a:camera prst="orthographicFront"/>
          <a:lightRig rig="threePt" dir="t"/>
        </a:scene3d>
        <a:sp3d>
          <a:bevelT/>
        </a:sp3d>
      </dgm:spPr>
      <dgm:t>
        <a:bodyPr/>
        <a:lstStyle/>
        <a:p>
          <a:pPr>
            <a:lnSpc>
              <a:spcPct val="100000"/>
            </a:lnSpc>
            <a:spcAft>
              <a:spcPts val="0"/>
            </a:spcAft>
          </a:pPr>
          <a:r>
            <a:rPr lang="en-US" sz="2000" b="1" dirty="0" smtClean="0">
              <a:latin typeface="Arial" pitchFamily="34" charset="0"/>
              <a:cs typeface="Arial" pitchFamily="34" charset="0"/>
            </a:rPr>
            <a:t>Mission</a:t>
          </a:r>
        </a:p>
        <a:p>
          <a:pPr>
            <a:lnSpc>
              <a:spcPct val="100000"/>
            </a:lnSpc>
            <a:spcAft>
              <a:spcPts val="0"/>
            </a:spcAft>
          </a:pPr>
          <a:r>
            <a:rPr lang="en-US" sz="2000" b="1" dirty="0" smtClean="0">
              <a:latin typeface="Arial" pitchFamily="34" charset="0"/>
              <a:cs typeface="Arial" pitchFamily="34" charset="0"/>
            </a:rPr>
            <a:t>Vision</a:t>
          </a:r>
        </a:p>
        <a:p>
          <a:pPr>
            <a:lnSpc>
              <a:spcPct val="100000"/>
            </a:lnSpc>
            <a:spcAft>
              <a:spcPts val="0"/>
            </a:spcAft>
          </a:pPr>
          <a:r>
            <a:rPr lang="en-US" sz="2000" b="1" dirty="0" smtClean="0">
              <a:latin typeface="Arial" pitchFamily="34" charset="0"/>
              <a:cs typeface="Arial" pitchFamily="34" charset="0"/>
            </a:rPr>
            <a:t>Values</a:t>
          </a:r>
        </a:p>
      </dgm:t>
    </dgm:pt>
    <dgm:pt modelId="{6A451082-550F-430F-BD62-B547034702EC}" type="parTrans" cxnId="{2CC33AC7-B599-4859-9220-9C307D65390B}">
      <dgm:prSet/>
      <dgm:spPr/>
      <dgm:t>
        <a:bodyPr/>
        <a:lstStyle/>
        <a:p>
          <a:endParaRPr lang="en-US"/>
        </a:p>
      </dgm:t>
    </dgm:pt>
    <dgm:pt modelId="{C6F3C3E5-2025-4DF4-8363-500D6FB714FF}" type="sibTrans" cxnId="{2CC33AC7-B599-4859-9220-9C307D65390B}">
      <dgm:prSet/>
      <dgm:spPr/>
      <dgm:t>
        <a:bodyPr/>
        <a:lstStyle/>
        <a:p>
          <a:endParaRPr lang="en-US"/>
        </a:p>
      </dgm:t>
    </dgm:pt>
    <dgm:pt modelId="{A8B0415C-36A1-487A-8692-3F1F743F37CB}">
      <dgm:prSet phldrT="[Text]"/>
      <dgm:spPr>
        <a:solidFill>
          <a:srgbClr val="F7941D">
            <a:alpha val="50196"/>
          </a:srgbClr>
        </a:solidFill>
      </dgm:spPr>
      <dgm:t>
        <a:bodyPr/>
        <a:lstStyle/>
        <a:p>
          <a:r>
            <a:rPr lang="en-US" b="1" dirty="0" smtClean="0">
              <a:solidFill>
                <a:schemeClr val="tx1"/>
              </a:solidFill>
              <a:latin typeface="Arial" pitchFamily="34" charset="0"/>
              <a:cs typeface="Arial" pitchFamily="34" charset="0"/>
            </a:rPr>
            <a:t>Finance</a:t>
          </a:r>
          <a:endParaRPr lang="en-US" b="1" dirty="0">
            <a:solidFill>
              <a:schemeClr val="tx1"/>
            </a:solidFill>
            <a:latin typeface="Arial" pitchFamily="34" charset="0"/>
            <a:cs typeface="Arial" pitchFamily="34" charset="0"/>
          </a:endParaRPr>
        </a:p>
      </dgm:t>
    </dgm:pt>
    <dgm:pt modelId="{F3D26D05-3A3C-4701-8ECE-4946B619ED8B}" type="parTrans" cxnId="{3AF1A025-89FF-4268-B384-E9ED30A8831A}">
      <dgm:prSet/>
      <dgm:spPr/>
      <dgm:t>
        <a:bodyPr/>
        <a:lstStyle/>
        <a:p>
          <a:endParaRPr lang="en-US"/>
        </a:p>
      </dgm:t>
    </dgm:pt>
    <dgm:pt modelId="{8465B518-D2C7-41E5-AAB1-F79CAD328F6D}" type="sibTrans" cxnId="{3AF1A025-89FF-4268-B384-E9ED30A8831A}">
      <dgm:prSet/>
      <dgm:spPr/>
      <dgm:t>
        <a:bodyPr/>
        <a:lstStyle/>
        <a:p>
          <a:endParaRPr lang="en-US"/>
        </a:p>
      </dgm:t>
    </dgm:pt>
    <dgm:pt modelId="{072E2D92-BFB1-4BC3-A2C6-EAC734C4B3A3}">
      <dgm:prSet phldrT="[Text]"/>
      <dgm:spPr>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dgm:spPr>
      <dgm:t>
        <a:bodyPr/>
        <a:lstStyle/>
        <a:p>
          <a:r>
            <a:rPr lang="en-US" b="1" dirty="0" smtClean="0">
              <a:solidFill>
                <a:schemeClr val="tx1"/>
              </a:solidFill>
              <a:latin typeface="Arial" pitchFamily="34" charset="0"/>
              <a:cs typeface="Arial" pitchFamily="34" charset="0"/>
            </a:rPr>
            <a:t>Customers</a:t>
          </a:r>
          <a:endParaRPr lang="en-US" b="1" dirty="0">
            <a:solidFill>
              <a:schemeClr val="tx1"/>
            </a:solidFill>
            <a:latin typeface="Arial" pitchFamily="34" charset="0"/>
            <a:cs typeface="Arial" pitchFamily="34" charset="0"/>
          </a:endParaRPr>
        </a:p>
      </dgm:t>
    </dgm:pt>
    <dgm:pt modelId="{1921F08F-3420-4DF4-B411-6B0871ECBFA7}" type="parTrans" cxnId="{398F630C-8AAD-4C16-BFE7-72837FCB4DE8}">
      <dgm:prSet/>
      <dgm:spPr/>
      <dgm:t>
        <a:bodyPr/>
        <a:lstStyle/>
        <a:p>
          <a:endParaRPr lang="en-US"/>
        </a:p>
      </dgm:t>
    </dgm:pt>
    <dgm:pt modelId="{5F0BEF42-94C3-4290-BE39-9D2276CB1DD2}" type="sibTrans" cxnId="{398F630C-8AAD-4C16-BFE7-72837FCB4DE8}">
      <dgm:prSet/>
      <dgm:spPr/>
      <dgm:t>
        <a:bodyPr/>
        <a:lstStyle/>
        <a:p>
          <a:endParaRPr lang="en-US"/>
        </a:p>
      </dgm:t>
    </dgm:pt>
    <dgm:pt modelId="{F2F78466-A860-4892-9E2F-3CAF74667FF9}">
      <dgm:prSet phldrT="[Text]"/>
      <dgm:spPr>
        <a:gradFill flip="none" rotWithShape="0">
          <a:gsLst>
            <a:gs pos="0">
              <a:srgbClr val="61A2D8">
                <a:tint val="66000"/>
                <a:satMod val="160000"/>
              </a:srgbClr>
            </a:gs>
            <a:gs pos="50000">
              <a:srgbClr val="61A2D8">
                <a:tint val="44500"/>
                <a:satMod val="160000"/>
              </a:srgbClr>
            </a:gs>
            <a:gs pos="100000">
              <a:srgbClr val="61A2D8">
                <a:tint val="23500"/>
                <a:satMod val="160000"/>
              </a:srgbClr>
            </a:gs>
          </a:gsLst>
          <a:lin ang="18900000" scaled="1"/>
          <a:tileRect/>
        </a:gradFill>
      </dgm:spPr>
      <dgm:t>
        <a:bodyPr/>
        <a:lstStyle/>
        <a:p>
          <a:r>
            <a:rPr lang="en-US" b="1" dirty="0" smtClean="0">
              <a:solidFill>
                <a:schemeClr val="tx1"/>
              </a:solidFill>
              <a:latin typeface="Arial" pitchFamily="34" charset="0"/>
              <a:cs typeface="Arial" pitchFamily="34" charset="0"/>
            </a:rPr>
            <a:t>Learning and growth</a:t>
          </a:r>
          <a:endParaRPr lang="en-US" b="1" dirty="0">
            <a:solidFill>
              <a:schemeClr val="tx1"/>
            </a:solidFill>
            <a:latin typeface="Arial" pitchFamily="34" charset="0"/>
            <a:cs typeface="Arial" pitchFamily="34" charset="0"/>
          </a:endParaRPr>
        </a:p>
      </dgm:t>
    </dgm:pt>
    <dgm:pt modelId="{BB744D03-7CD2-44AB-8B49-C7763092BDEE}" type="parTrans" cxnId="{D12E97BC-CE8B-4634-8A4D-4049C3C1BA00}">
      <dgm:prSet/>
      <dgm:spPr/>
      <dgm:t>
        <a:bodyPr/>
        <a:lstStyle/>
        <a:p>
          <a:endParaRPr lang="en-US"/>
        </a:p>
      </dgm:t>
    </dgm:pt>
    <dgm:pt modelId="{A1682DAB-F7A0-4924-9801-88834EC97989}" type="sibTrans" cxnId="{D12E97BC-CE8B-4634-8A4D-4049C3C1BA00}">
      <dgm:prSet/>
      <dgm:spPr/>
      <dgm:t>
        <a:bodyPr/>
        <a:lstStyle/>
        <a:p>
          <a:endParaRPr lang="en-US"/>
        </a:p>
      </dgm:t>
    </dgm:pt>
    <dgm:pt modelId="{2F926407-15FD-4014-80A2-CA14BE1F79C2}">
      <dgm:prSet phldrT="[Text]"/>
      <dgm:spPr>
        <a:gradFill flip="none" rotWithShape="0">
          <a:gsLst>
            <a:gs pos="0">
              <a:srgbClr val="9074B4">
                <a:tint val="66000"/>
                <a:satMod val="160000"/>
              </a:srgbClr>
            </a:gs>
            <a:gs pos="50000">
              <a:srgbClr val="9074B4">
                <a:tint val="44500"/>
                <a:satMod val="160000"/>
              </a:srgbClr>
            </a:gs>
            <a:gs pos="100000">
              <a:srgbClr val="9074B4">
                <a:tint val="23500"/>
                <a:satMod val="160000"/>
              </a:srgbClr>
            </a:gs>
          </a:gsLst>
          <a:lin ang="13500000" scaled="1"/>
          <a:tileRect/>
        </a:gradFill>
      </dgm:spPr>
      <dgm:t>
        <a:bodyPr/>
        <a:lstStyle/>
        <a:p>
          <a:r>
            <a:rPr lang="en-US" b="1" dirty="0" smtClean="0">
              <a:solidFill>
                <a:schemeClr val="tx1"/>
              </a:solidFill>
              <a:latin typeface="Arial" pitchFamily="34" charset="0"/>
              <a:cs typeface="Arial" pitchFamily="34" charset="0"/>
            </a:rPr>
            <a:t>Internal business processes</a:t>
          </a:r>
          <a:endParaRPr lang="en-US" b="1" dirty="0">
            <a:solidFill>
              <a:schemeClr val="tx1"/>
            </a:solidFill>
            <a:latin typeface="Arial" pitchFamily="34" charset="0"/>
            <a:cs typeface="Arial" pitchFamily="34" charset="0"/>
          </a:endParaRPr>
        </a:p>
      </dgm:t>
    </dgm:pt>
    <dgm:pt modelId="{E8EC357F-3242-43D2-87FC-F16E465D0615}" type="parTrans" cxnId="{19C6D855-3457-4BE0-86BC-8C143ED7504F}">
      <dgm:prSet/>
      <dgm:spPr/>
      <dgm:t>
        <a:bodyPr/>
        <a:lstStyle/>
        <a:p>
          <a:endParaRPr lang="en-US"/>
        </a:p>
      </dgm:t>
    </dgm:pt>
    <dgm:pt modelId="{114A7B6C-D6A8-4196-9B46-B7CA9904ECF0}" type="sibTrans" cxnId="{19C6D855-3457-4BE0-86BC-8C143ED7504F}">
      <dgm:prSet/>
      <dgm:spPr/>
      <dgm:t>
        <a:bodyPr/>
        <a:lstStyle/>
        <a:p>
          <a:endParaRPr lang="en-US"/>
        </a:p>
      </dgm:t>
    </dgm:pt>
    <dgm:pt modelId="{17ADC2E2-5DD7-4CA5-B0C1-11F68B237FE1}" type="pres">
      <dgm:prSet presAssocID="{BA88800C-9834-4ABB-A484-49B33635BA7C}" presName="diagram" presStyleCnt="0">
        <dgm:presLayoutVars>
          <dgm:chMax val="1"/>
          <dgm:dir/>
          <dgm:animLvl val="ctr"/>
          <dgm:resizeHandles val="exact"/>
        </dgm:presLayoutVars>
      </dgm:prSet>
      <dgm:spPr/>
      <dgm:t>
        <a:bodyPr/>
        <a:lstStyle/>
        <a:p>
          <a:endParaRPr lang="en-US"/>
        </a:p>
      </dgm:t>
    </dgm:pt>
    <dgm:pt modelId="{678C9B40-FAF7-4AE6-875C-FBB4C70AD0D4}" type="pres">
      <dgm:prSet presAssocID="{BA88800C-9834-4ABB-A484-49B33635BA7C}" presName="matrix" presStyleCnt="0"/>
      <dgm:spPr/>
    </dgm:pt>
    <dgm:pt modelId="{2ED41F25-A4EC-4DCC-8D0E-D98B1323FCDB}" type="pres">
      <dgm:prSet presAssocID="{BA88800C-9834-4ABB-A484-49B33635BA7C}" presName="tile1" presStyleLbl="node1" presStyleIdx="0" presStyleCnt="4" custLinFactNeighborY="-4316"/>
      <dgm:spPr/>
      <dgm:t>
        <a:bodyPr/>
        <a:lstStyle/>
        <a:p>
          <a:endParaRPr lang="en-US"/>
        </a:p>
      </dgm:t>
    </dgm:pt>
    <dgm:pt modelId="{B5428839-3C2A-4FA5-8E9E-10AD86EF70E2}" type="pres">
      <dgm:prSet presAssocID="{BA88800C-9834-4ABB-A484-49B33635BA7C}" presName="tile1text" presStyleLbl="node1" presStyleIdx="0" presStyleCnt="4">
        <dgm:presLayoutVars>
          <dgm:chMax val="0"/>
          <dgm:chPref val="0"/>
          <dgm:bulletEnabled val="1"/>
        </dgm:presLayoutVars>
      </dgm:prSet>
      <dgm:spPr/>
      <dgm:t>
        <a:bodyPr/>
        <a:lstStyle/>
        <a:p>
          <a:endParaRPr lang="en-US"/>
        </a:p>
      </dgm:t>
    </dgm:pt>
    <dgm:pt modelId="{117E8313-24D8-40FA-B998-322357911B22}" type="pres">
      <dgm:prSet presAssocID="{BA88800C-9834-4ABB-A484-49B33635BA7C}" presName="tile2" presStyleLbl="node1" presStyleIdx="1" presStyleCnt="4"/>
      <dgm:spPr/>
      <dgm:t>
        <a:bodyPr/>
        <a:lstStyle/>
        <a:p>
          <a:endParaRPr lang="en-US"/>
        </a:p>
      </dgm:t>
    </dgm:pt>
    <dgm:pt modelId="{679C26BE-9DB1-464A-85FE-A63AE20BC9F0}" type="pres">
      <dgm:prSet presAssocID="{BA88800C-9834-4ABB-A484-49B33635BA7C}" presName="tile2text" presStyleLbl="node1" presStyleIdx="1" presStyleCnt="4">
        <dgm:presLayoutVars>
          <dgm:chMax val="0"/>
          <dgm:chPref val="0"/>
          <dgm:bulletEnabled val="1"/>
        </dgm:presLayoutVars>
      </dgm:prSet>
      <dgm:spPr/>
      <dgm:t>
        <a:bodyPr/>
        <a:lstStyle/>
        <a:p>
          <a:endParaRPr lang="en-US"/>
        </a:p>
      </dgm:t>
    </dgm:pt>
    <dgm:pt modelId="{B84D5394-1B27-4959-8CD0-472CEAB9D0B1}" type="pres">
      <dgm:prSet presAssocID="{BA88800C-9834-4ABB-A484-49B33635BA7C}" presName="tile3" presStyleLbl="node1" presStyleIdx="2" presStyleCnt="4"/>
      <dgm:spPr/>
      <dgm:t>
        <a:bodyPr/>
        <a:lstStyle/>
        <a:p>
          <a:endParaRPr lang="en-US"/>
        </a:p>
      </dgm:t>
    </dgm:pt>
    <dgm:pt modelId="{7F362A10-4346-4DD8-904A-9B9E8F5BFE2C}" type="pres">
      <dgm:prSet presAssocID="{BA88800C-9834-4ABB-A484-49B33635BA7C}" presName="tile3text" presStyleLbl="node1" presStyleIdx="2" presStyleCnt="4">
        <dgm:presLayoutVars>
          <dgm:chMax val="0"/>
          <dgm:chPref val="0"/>
          <dgm:bulletEnabled val="1"/>
        </dgm:presLayoutVars>
      </dgm:prSet>
      <dgm:spPr/>
      <dgm:t>
        <a:bodyPr/>
        <a:lstStyle/>
        <a:p>
          <a:endParaRPr lang="en-US"/>
        </a:p>
      </dgm:t>
    </dgm:pt>
    <dgm:pt modelId="{3958CE3F-4C71-4B91-B174-F2A7255CA50E}" type="pres">
      <dgm:prSet presAssocID="{BA88800C-9834-4ABB-A484-49B33635BA7C}" presName="tile4" presStyleLbl="node1" presStyleIdx="3" presStyleCnt="4"/>
      <dgm:spPr/>
      <dgm:t>
        <a:bodyPr/>
        <a:lstStyle/>
        <a:p>
          <a:endParaRPr lang="en-US"/>
        </a:p>
      </dgm:t>
    </dgm:pt>
    <dgm:pt modelId="{9A2E3129-56A3-47C4-BB49-80E423093B21}" type="pres">
      <dgm:prSet presAssocID="{BA88800C-9834-4ABB-A484-49B33635BA7C}" presName="tile4text" presStyleLbl="node1" presStyleIdx="3" presStyleCnt="4">
        <dgm:presLayoutVars>
          <dgm:chMax val="0"/>
          <dgm:chPref val="0"/>
          <dgm:bulletEnabled val="1"/>
        </dgm:presLayoutVars>
      </dgm:prSet>
      <dgm:spPr/>
      <dgm:t>
        <a:bodyPr/>
        <a:lstStyle/>
        <a:p>
          <a:endParaRPr lang="en-US"/>
        </a:p>
      </dgm:t>
    </dgm:pt>
    <dgm:pt modelId="{E95C3931-4833-4481-A2B5-953B16FBA206}" type="pres">
      <dgm:prSet presAssocID="{BA88800C-9834-4ABB-A484-49B33635BA7C}" presName="centerTile" presStyleLbl="fgShp" presStyleIdx="0" presStyleCnt="1" custScaleX="111111" custScaleY="123741">
        <dgm:presLayoutVars>
          <dgm:chMax val="0"/>
          <dgm:chPref val="0"/>
        </dgm:presLayoutVars>
      </dgm:prSet>
      <dgm:spPr/>
      <dgm:t>
        <a:bodyPr/>
        <a:lstStyle/>
        <a:p>
          <a:endParaRPr lang="en-US"/>
        </a:p>
      </dgm:t>
    </dgm:pt>
  </dgm:ptLst>
  <dgm:cxnLst>
    <dgm:cxn modelId="{3AF1A025-89FF-4268-B384-E9ED30A8831A}" srcId="{6BBEA25D-C310-4EC6-8E28-DEB24F405D91}" destId="{A8B0415C-36A1-487A-8692-3F1F743F37CB}" srcOrd="0" destOrd="0" parTransId="{F3D26D05-3A3C-4701-8ECE-4946B619ED8B}" sibTransId="{8465B518-D2C7-41E5-AAB1-F79CAD328F6D}"/>
    <dgm:cxn modelId="{5F23AE47-8EE1-485A-96FE-5152AC3D53DD}" type="presOf" srcId="{F2F78466-A860-4892-9E2F-3CAF74667FF9}" destId="{7F362A10-4346-4DD8-904A-9B9E8F5BFE2C}" srcOrd="1" destOrd="0" presId="urn:microsoft.com/office/officeart/2005/8/layout/matrix1"/>
    <dgm:cxn modelId="{AD8ADE24-9197-4FD7-89FD-A74126FDC4FF}" type="presOf" srcId="{F2F78466-A860-4892-9E2F-3CAF74667FF9}" destId="{B84D5394-1B27-4959-8CD0-472CEAB9D0B1}" srcOrd="0" destOrd="0" presId="urn:microsoft.com/office/officeart/2005/8/layout/matrix1"/>
    <dgm:cxn modelId="{BA478F7B-5625-4B5E-BD10-4951544F7603}" type="presOf" srcId="{072E2D92-BFB1-4BC3-A2C6-EAC734C4B3A3}" destId="{117E8313-24D8-40FA-B998-322357911B22}" srcOrd="0" destOrd="0" presId="urn:microsoft.com/office/officeart/2005/8/layout/matrix1"/>
    <dgm:cxn modelId="{BEED8C5A-D94B-4DF8-861A-1814CE9DFEDA}" type="presOf" srcId="{2F926407-15FD-4014-80A2-CA14BE1F79C2}" destId="{9A2E3129-56A3-47C4-BB49-80E423093B21}" srcOrd="1" destOrd="0" presId="urn:microsoft.com/office/officeart/2005/8/layout/matrix1"/>
    <dgm:cxn modelId="{7748AB74-C391-4F26-B662-5CFDDC079A77}" type="presOf" srcId="{BA88800C-9834-4ABB-A484-49B33635BA7C}" destId="{17ADC2E2-5DD7-4CA5-B0C1-11F68B237FE1}" srcOrd="0" destOrd="0" presId="urn:microsoft.com/office/officeart/2005/8/layout/matrix1"/>
    <dgm:cxn modelId="{D42DB9DE-6DC7-48A0-9757-F2AE98CFF262}" type="presOf" srcId="{2F926407-15FD-4014-80A2-CA14BE1F79C2}" destId="{3958CE3F-4C71-4B91-B174-F2A7255CA50E}" srcOrd="0" destOrd="0" presId="urn:microsoft.com/office/officeart/2005/8/layout/matrix1"/>
    <dgm:cxn modelId="{398F630C-8AAD-4C16-BFE7-72837FCB4DE8}" srcId="{6BBEA25D-C310-4EC6-8E28-DEB24F405D91}" destId="{072E2D92-BFB1-4BC3-A2C6-EAC734C4B3A3}" srcOrd="1" destOrd="0" parTransId="{1921F08F-3420-4DF4-B411-6B0871ECBFA7}" sibTransId="{5F0BEF42-94C3-4290-BE39-9D2276CB1DD2}"/>
    <dgm:cxn modelId="{2D3A6C3C-E161-4F7A-9D99-125ADE47FB06}" type="presOf" srcId="{072E2D92-BFB1-4BC3-A2C6-EAC734C4B3A3}" destId="{679C26BE-9DB1-464A-85FE-A63AE20BC9F0}" srcOrd="1" destOrd="0" presId="urn:microsoft.com/office/officeart/2005/8/layout/matrix1"/>
    <dgm:cxn modelId="{EBA5B389-1A01-4EAF-A19F-FEBCCE2809FC}" type="presOf" srcId="{A8B0415C-36A1-487A-8692-3F1F743F37CB}" destId="{B5428839-3C2A-4FA5-8E9E-10AD86EF70E2}" srcOrd="1" destOrd="0" presId="urn:microsoft.com/office/officeart/2005/8/layout/matrix1"/>
    <dgm:cxn modelId="{AAAB2252-7A0F-4CE6-9419-10F907F7A7E0}" type="presOf" srcId="{A8B0415C-36A1-487A-8692-3F1F743F37CB}" destId="{2ED41F25-A4EC-4DCC-8D0E-D98B1323FCDB}" srcOrd="0" destOrd="0" presId="urn:microsoft.com/office/officeart/2005/8/layout/matrix1"/>
    <dgm:cxn modelId="{19C6D855-3457-4BE0-86BC-8C143ED7504F}" srcId="{6BBEA25D-C310-4EC6-8E28-DEB24F405D91}" destId="{2F926407-15FD-4014-80A2-CA14BE1F79C2}" srcOrd="3" destOrd="0" parTransId="{E8EC357F-3242-43D2-87FC-F16E465D0615}" sibTransId="{114A7B6C-D6A8-4196-9B46-B7CA9904ECF0}"/>
    <dgm:cxn modelId="{D12E97BC-CE8B-4634-8A4D-4049C3C1BA00}" srcId="{6BBEA25D-C310-4EC6-8E28-DEB24F405D91}" destId="{F2F78466-A860-4892-9E2F-3CAF74667FF9}" srcOrd="2" destOrd="0" parTransId="{BB744D03-7CD2-44AB-8B49-C7763092BDEE}" sibTransId="{A1682DAB-F7A0-4924-9801-88834EC97989}"/>
    <dgm:cxn modelId="{3843CEC3-8BB6-46FD-A293-2DE0DD98B584}" type="presOf" srcId="{6BBEA25D-C310-4EC6-8E28-DEB24F405D91}" destId="{E95C3931-4833-4481-A2B5-953B16FBA206}" srcOrd="0" destOrd="0" presId="urn:microsoft.com/office/officeart/2005/8/layout/matrix1"/>
    <dgm:cxn modelId="{2CC33AC7-B599-4859-9220-9C307D65390B}" srcId="{BA88800C-9834-4ABB-A484-49B33635BA7C}" destId="{6BBEA25D-C310-4EC6-8E28-DEB24F405D91}" srcOrd="0" destOrd="0" parTransId="{6A451082-550F-430F-BD62-B547034702EC}" sibTransId="{C6F3C3E5-2025-4DF4-8363-500D6FB714FF}"/>
    <dgm:cxn modelId="{A4162557-C02E-4821-9BD3-C238EE18AA2A}" type="presParOf" srcId="{17ADC2E2-5DD7-4CA5-B0C1-11F68B237FE1}" destId="{678C9B40-FAF7-4AE6-875C-FBB4C70AD0D4}" srcOrd="0" destOrd="0" presId="urn:microsoft.com/office/officeart/2005/8/layout/matrix1"/>
    <dgm:cxn modelId="{EBE2BDCB-091E-4446-A3FC-3AEE0F1C8860}" type="presParOf" srcId="{678C9B40-FAF7-4AE6-875C-FBB4C70AD0D4}" destId="{2ED41F25-A4EC-4DCC-8D0E-D98B1323FCDB}" srcOrd="0" destOrd="0" presId="urn:microsoft.com/office/officeart/2005/8/layout/matrix1"/>
    <dgm:cxn modelId="{9802F05A-8B97-412C-858C-5D8D6014A3B3}" type="presParOf" srcId="{678C9B40-FAF7-4AE6-875C-FBB4C70AD0D4}" destId="{B5428839-3C2A-4FA5-8E9E-10AD86EF70E2}" srcOrd="1" destOrd="0" presId="urn:microsoft.com/office/officeart/2005/8/layout/matrix1"/>
    <dgm:cxn modelId="{2566672E-7294-40B4-A90F-53E2D9DB3603}" type="presParOf" srcId="{678C9B40-FAF7-4AE6-875C-FBB4C70AD0D4}" destId="{117E8313-24D8-40FA-B998-322357911B22}" srcOrd="2" destOrd="0" presId="urn:microsoft.com/office/officeart/2005/8/layout/matrix1"/>
    <dgm:cxn modelId="{CF075D79-667E-44BF-9A1B-C506AD7FF353}" type="presParOf" srcId="{678C9B40-FAF7-4AE6-875C-FBB4C70AD0D4}" destId="{679C26BE-9DB1-464A-85FE-A63AE20BC9F0}" srcOrd="3" destOrd="0" presId="urn:microsoft.com/office/officeart/2005/8/layout/matrix1"/>
    <dgm:cxn modelId="{31F36B94-C713-4B53-9434-85B81FE87697}" type="presParOf" srcId="{678C9B40-FAF7-4AE6-875C-FBB4C70AD0D4}" destId="{B84D5394-1B27-4959-8CD0-472CEAB9D0B1}" srcOrd="4" destOrd="0" presId="urn:microsoft.com/office/officeart/2005/8/layout/matrix1"/>
    <dgm:cxn modelId="{10269630-0BFF-47E1-A4A0-270A49626803}" type="presParOf" srcId="{678C9B40-FAF7-4AE6-875C-FBB4C70AD0D4}" destId="{7F362A10-4346-4DD8-904A-9B9E8F5BFE2C}" srcOrd="5" destOrd="0" presId="urn:microsoft.com/office/officeart/2005/8/layout/matrix1"/>
    <dgm:cxn modelId="{36292775-8A8D-46EE-91BB-31627CEA507B}" type="presParOf" srcId="{678C9B40-FAF7-4AE6-875C-FBB4C70AD0D4}" destId="{3958CE3F-4C71-4B91-B174-F2A7255CA50E}" srcOrd="6" destOrd="0" presId="urn:microsoft.com/office/officeart/2005/8/layout/matrix1"/>
    <dgm:cxn modelId="{5CD97BD4-3037-4493-972B-C0733077331E}" type="presParOf" srcId="{678C9B40-FAF7-4AE6-875C-FBB4C70AD0D4}" destId="{9A2E3129-56A3-47C4-BB49-80E423093B21}" srcOrd="7" destOrd="0" presId="urn:microsoft.com/office/officeart/2005/8/layout/matrix1"/>
    <dgm:cxn modelId="{48CD54A9-68DB-4CEC-91F0-F6FF979F98F6}" type="presParOf" srcId="{17ADC2E2-5DD7-4CA5-B0C1-11F68B237FE1}" destId="{E95C3931-4833-4481-A2B5-953B16FBA206}" srcOrd="1" destOrd="0" presId="urn:microsoft.com/office/officeart/2005/8/layout/matrix1"/>
  </dgm:cxnLst>
  <dgm:bg>
    <a:effectLst>
      <a:softEdge rad="190500"/>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65AA8C-E2CD-492E-B7CF-521768119FE8}"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05C5AE07-88BC-4EEB-A952-41C4A1F62B7A}">
      <dgm:prSet phldrT="[Text]" custT="1"/>
      <dgm:spPr>
        <a:solidFill>
          <a:srgbClr val="61A2D8">
            <a:alpha val="50196"/>
          </a:srgbClr>
        </a:solidFill>
        <a:ln>
          <a:solidFill>
            <a:srgbClr val="61A2D8"/>
          </a:solidFill>
        </a:ln>
      </dgm:spPr>
      <dgm:t>
        <a:bodyPr/>
        <a:lstStyle/>
        <a:p>
          <a:r>
            <a:rPr lang="en-US" sz="1800" b="1" dirty="0" smtClean="0">
              <a:solidFill>
                <a:schemeClr val="tx1"/>
              </a:solidFill>
              <a:latin typeface="Arial" pitchFamily="34" charset="0"/>
              <a:cs typeface="Arial" pitchFamily="34" charset="0"/>
            </a:rPr>
            <a:t>Quantitative</a:t>
          </a:r>
          <a:endParaRPr lang="en-US" sz="1800" b="1" dirty="0">
            <a:solidFill>
              <a:schemeClr val="tx1"/>
            </a:solidFill>
            <a:latin typeface="Arial" pitchFamily="34" charset="0"/>
            <a:cs typeface="Arial" pitchFamily="34" charset="0"/>
          </a:endParaRPr>
        </a:p>
      </dgm:t>
    </dgm:pt>
    <dgm:pt modelId="{241E9E57-3D5E-48E7-804D-DCDDA36F4CC0}" type="parTrans" cxnId="{20DC7B82-5FE6-4E28-848F-4A6D4417AE1A}">
      <dgm:prSet/>
      <dgm:spPr/>
      <dgm:t>
        <a:bodyPr/>
        <a:lstStyle/>
        <a:p>
          <a:endParaRPr lang="en-US"/>
        </a:p>
      </dgm:t>
    </dgm:pt>
    <dgm:pt modelId="{EA635E4D-9D0C-4B10-A71E-59A756E3C6EF}" type="sibTrans" cxnId="{20DC7B82-5FE6-4E28-848F-4A6D4417AE1A}">
      <dgm:prSet/>
      <dgm:spPr/>
      <dgm:t>
        <a:bodyPr/>
        <a:lstStyle/>
        <a:p>
          <a:endParaRPr lang="en-US"/>
        </a:p>
      </dgm:t>
    </dgm:pt>
    <dgm:pt modelId="{AD7625F9-20E4-4324-80C4-7D290C999C7D}">
      <dgm:prSet phldrT="[Text]" custT="1"/>
      <dgm:spPr>
        <a:solidFill>
          <a:srgbClr val="9074B4">
            <a:alpha val="50196"/>
          </a:srgbClr>
        </a:solidFill>
        <a:ln>
          <a:solidFill>
            <a:srgbClr val="9074B4"/>
          </a:solidFill>
        </a:ln>
      </dgm:spPr>
      <dgm:t>
        <a:bodyPr/>
        <a:lstStyle/>
        <a:p>
          <a:r>
            <a:rPr lang="en-US" sz="1800" b="1" dirty="0" smtClean="0">
              <a:solidFill>
                <a:schemeClr val="tx1"/>
              </a:solidFill>
              <a:latin typeface="Arial" pitchFamily="34" charset="0"/>
              <a:cs typeface="Arial" pitchFamily="34" charset="0"/>
            </a:rPr>
            <a:t>Qualitative</a:t>
          </a:r>
          <a:endParaRPr lang="en-US" sz="1800" b="1" dirty="0">
            <a:solidFill>
              <a:schemeClr val="tx1"/>
            </a:solidFill>
            <a:latin typeface="Arial" pitchFamily="34" charset="0"/>
            <a:cs typeface="Arial" pitchFamily="34" charset="0"/>
          </a:endParaRPr>
        </a:p>
      </dgm:t>
    </dgm:pt>
    <dgm:pt modelId="{CDD42E3E-CA30-4FBC-88F1-A470EE4CC739}" type="parTrans" cxnId="{2C99E950-F3E6-4FAA-BB97-6C3157EFC498}">
      <dgm:prSet/>
      <dgm:spPr/>
      <dgm:t>
        <a:bodyPr/>
        <a:lstStyle/>
        <a:p>
          <a:endParaRPr lang="en-US"/>
        </a:p>
      </dgm:t>
    </dgm:pt>
    <dgm:pt modelId="{905933CE-B8B2-4A88-A21A-6E7645B5A8F5}" type="sibTrans" cxnId="{2C99E950-F3E6-4FAA-BB97-6C3157EFC498}">
      <dgm:prSet/>
      <dgm:spPr/>
      <dgm:t>
        <a:bodyPr/>
        <a:lstStyle/>
        <a:p>
          <a:endParaRPr lang="en-US"/>
        </a:p>
      </dgm:t>
    </dgm:pt>
    <dgm:pt modelId="{0EB2287E-A4F0-49EA-BDE1-703C977C0FD4}" type="pres">
      <dgm:prSet presAssocID="{5E65AA8C-E2CD-492E-B7CF-521768119FE8}" presName="diagram" presStyleCnt="0">
        <dgm:presLayoutVars>
          <dgm:dir/>
          <dgm:resizeHandles val="exact"/>
        </dgm:presLayoutVars>
      </dgm:prSet>
      <dgm:spPr/>
      <dgm:t>
        <a:bodyPr/>
        <a:lstStyle/>
        <a:p>
          <a:endParaRPr lang="en-US"/>
        </a:p>
      </dgm:t>
    </dgm:pt>
    <dgm:pt modelId="{ED621105-317A-4C6D-8747-7B1E549D91D2}" type="pres">
      <dgm:prSet presAssocID="{05C5AE07-88BC-4EEB-A952-41C4A1F62B7A}" presName="arrow" presStyleLbl="node1" presStyleIdx="0" presStyleCnt="2" custScaleY="100024" custRadScaleRad="72300" custRadScaleInc="7">
        <dgm:presLayoutVars>
          <dgm:bulletEnabled val="1"/>
        </dgm:presLayoutVars>
      </dgm:prSet>
      <dgm:spPr/>
      <dgm:t>
        <a:bodyPr/>
        <a:lstStyle/>
        <a:p>
          <a:endParaRPr lang="en-US"/>
        </a:p>
      </dgm:t>
    </dgm:pt>
    <dgm:pt modelId="{332744A8-4D46-47F8-AA75-4A8605576AF4}" type="pres">
      <dgm:prSet presAssocID="{AD7625F9-20E4-4324-80C4-7D290C999C7D}" presName="arrow" presStyleLbl="node1" presStyleIdx="1" presStyleCnt="2" custRadScaleRad="58470" custRadScaleInc="-8">
        <dgm:presLayoutVars>
          <dgm:bulletEnabled val="1"/>
        </dgm:presLayoutVars>
      </dgm:prSet>
      <dgm:spPr/>
      <dgm:t>
        <a:bodyPr/>
        <a:lstStyle/>
        <a:p>
          <a:endParaRPr lang="en-US"/>
        </a:p>
      </dgm:t>
    </dgm:pt>
  </dgm:ptLst>
  <dgm:cxnLst>
    <dgm:cxn modelId="{288CCAA0-1A56-4770-95FA-68A27D956DD9}" type="presOf" srcId="{05C5AE07-88BC-4EEB-A952-41C4A1F62B7A}" destId="{ED621105-317A-4C6D-8747-7B1E549D91D2}" srcOrd="0" destOrd="0" presId="urn:microsoft.com/office/officeart/2005/8/layout/arrow5"/>
    <dgm:cxn modelId="{20DC7B82-5FE6-4E28-848F-4A6D4417AE1A}" srcId="{5E65AA8C-E2CD-492E-B7CF-521768119FE8}" destId="{05C5AE07-88BC-4EEB-A952-41C4A1F62B7A}" srcOrd="0" destOrd="0" parTransId="{241E9E57-3D5E-48E7-804D-DCDDA36F4CC0}" sibTransId="{EA635E4D-9D0C-4B10-A71E-59A756E3C6EF}"/>
    <dgm:cxn modelId="{06786607-67C4-41C6-9342-67AD4C0059D9}" type="presOf" srcId="{AD7625F9-20E4-4324-80C4-7D290C999C7D}" destId="{332744A8-4D46-47F8-AA75-4A8605576AF4}" srcOrd="0" destOrd="0" presId="urn:microsoft.com/office/officeart/2005/8/layout/arrow5"/>
    <dgm:cxn modelId="{2C99E950-F3E6-4FAA-BB97-6C3157EFC498}" srcId="{5E65AA8C-E2CD-492E-B7CF-521768119FE8}" destId="{AD7625F9-20E4-4324-80C4-7D290C999C7D}" srcOrd="1" destOrd="0" parTransId="{CDD42E3E-CA30-4FBC-88F1-A470EE4CC739}" sibTransId="{905933CE-B8B2-4A88-A21A-6E7645B5A8F5}"/>
    <dgm:cxn modelId="{2E855BCC-BF0E-4A4D-BF7C-93CCAD5554DE}" type="presOf" srcId="{5E65AA8C-E2CD-492E-B7CF-521768119FE8}" destId="{0EB2287E-A4F0-49EA-BDE1-703C977C0FD4}" srcOrd="0" destOrd="0" presId="urn:microsoft.com/office/officeart/2005/8/layout/arrow5"/>
    <dgm:cxn modelId="{65DD2816-8357-4A40-B13F-E6C57AF7B610}" type="presParOf" srcId="{0EB2287E-A4F0-49EA-BDE1-703C977C0FD4}" destId="{ED621105-317A-4C6D-8747-7B1E549D91D2}" srcOrd="0" destOrd="0" presId="urn:microsoft.com/office/officeart/2005/8/layout/arrow5"/>
    <dgm:cxn modelId="{68DEDC7D-330D-45D8-98A7-4759A51675BE}" type="presParOf" srcId="{0EB2287E-A4F0-49EA-BDE1-703C977C0FD4}" destId="{332744A8-4D46-47F8-AA75-4A8605576AF4}"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865640-E2B1-4D48-99F5-03D2F9F4E39D}"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992144B6-1C9C-444A-8725-D00B122D8F18}">
      <dgm:prSet/>
      <dgm:spPr/>
      <dgm:t>
        <a:bodyPr/>
        <a:lstStyle/>
        <a:p>
          <a:endParaRPr lang="en-US" dirty="0"/>
        </a:p>
      </dgm:t>
    </dgm:pt>
    <dgm:pt modelId="{46217105-27A8-4F93-AA37-75C1A7FDDD25}" type="sibTrans" cxnId="{80E0CA16-2695-4C49-A468-576FACE50612}">
      <dgm:prSet/>
      <dgm:spPr/>
      <dgm:t>
        <a:bodyPr/>
        <a:lstStyle/>
        <a:p>
          <a:endParaRPr lang="en-US"/>
        </a:p>
      </dgm:t>
    </dgm:pt>
    <dgm:pt modelId="{DF4EC884-7504-4858-8B8F-F183596012E3}" type="parTrans" cxnId="{80E0CA16-2695-4C49-A468-576FACE50612}">
      <dgm:prSet/>
      <dgm:spPr/>
      <dgm:t>
        <a:bodyPr/>
        <a:lstStyle/>
        <a:p>
          <a:endParaRPr lang="en-US"/>
        </a:p>
      </dgm:t>
    </dgm:pt>
    <dgm:pt modelId="{E04B213F-7D9C-4072-91B9-A042AD926885}">
      <dgm:prSet phldrT="[Text]"/>
      <dgm:spPr/>
      <dgm:t>
        <a:bodyPr/>
        <a:lstStyle/>
        <a:p>
          <a:endParaRPr lang="en-US" dirty="0"/>
        </a:p>
      </dgm:t>
    </dgm:pt>
    <dgm:pt modelId="{EA52CB6B-6D7B-429B-A019-8460796F2C90}" type="parTrans" cxnId="{5215FA56-1C88-4C91-B55B-7250DCE70DCA}">
      <dgm:prSet/>
      <dgm:spPr/>
      <dgm:t>
        <a:bodyPr/>
        <a:lstStyle/>
        <a:p>
          <a:endParaRPr lang="en-US"/>
        </a:p>
      </dgm:t>
    </dgm:pt>
    <dgm:pt modelId="{404DD2AA-94B9-4CB0-A7F3-10DD3E8D9C66}" type="sibTrans" cxnId="{5215FA56-1C88-4C91-B55B-7250DCE70DCA}">
      <dgm:prSet/>
      <dgm:spPr/>
      <dgm:t>
        <a:bodyPr/>
        <a:lstStyle/>
        <a:p>
          <a:endParaRPr lang="en-US"/>
        </a:p>
      </dgm:t>
    </dgm:pt>
    <dgm:pt modelId="{F9C4AC7E-54F5-47C8-B9B8-E1719A088301}" type="pres">
      <dgm:prSet presAssocID="{57865640-E2B1-4D48-99F5-03D2F9F4E39D}" presName="compositeShape" presStyleCnt="0">
        <dgm:presLayoutVars>
          <dgm:chMax val="2"/>
          <dgm:dir/>
          <dgm:resizeHandles val="exact"/>
        </dgm:presLayoutVars>
      </dgm:prSet>
      <dgm:spPr/>
      <dgm:t>
        <a:bodyPr/>
        <a:lstStyle/>
        <a:p>
          <a:endParaRPr lang="en-US"/>
        </a:p>
      </dgm:t>
    </dgm:pt>
    <dgm:pt modelId="{85DA80D6-0EC6-4671-9D92-EEFA1AD390F8}" type="pres">
      <dgm:prSet presAssocID="{57865640-E2B1-4D48-99F5-03D2F9F4E39D}" presName="divider" presStyleLbl="fgShp" presStyleIdx="0" presStyleCnt="1" custScaleY="109818" custLinFactNeighborY="11118"/>
      <dgm:spPr>
        <a:solidFill>
          <a:srgbClr val="ED1C24"/>
        </a:solidFill>
        <a:ln>
          <a:solidFill>
            <a:srgbClr val="ED1C24"/>
          </a:solidFill>
        </a:ln>
      </dgm:spPr>
      <dgm:t>
        <a:bodyPr/>
        <a:lstStyle/>
        <a:p>
          <a:endParaRPr lang="en-US"/>
        </a:p>
      </dgm:t>
    </dgm:pt>
    <dgm:pt modelId="{7DE871CF-61AF-462B-BB91-0CD931944A53}" type="pres">
      <dgm:prSet presAssocID="{E04B213F-7D9C-4072-91B9-A042AD926885}" presName="downArrow" presStyleLbl="node1" presStyleIdx="0" presStyleCnt="2"/>
      <dgm:spPr>
        <a:solidFill>
          <a:srgbClr val="61A2D8"/>
        </a:solidFill>
      </dgm:spPr>
      <dgm:t>
        <a:bodyPr/>
        <a:lstStyle/>
        <a:p>
          <a:endParaRPr lang="en-US"/>
        </a:p>
      </dgm:t>
    </dgm:pt>
    <dgm:pt modelId="{87B155D4-A929-4DBC-9527-96DFA08116AA}" type="pres">
      <dgm:prSet presAssocID="{E04B213F-7D9C-4072-91B9-A042AD926885}" presName="downArrowText" presStyleLbl="revTx" presStyleIdx="0" presStyleCnt="2">
        <dgm:presLayoutVars>
          <dgm:bulletEnabled val="1"/>
        </dgm:presLayoutVars>
      </dgm:prSet>
      <dgm:spPr/>
      <dgm:t>
        <a:bodyPr/>
        <a:lstStyle/>
        <a:p>
          <a:endParaRPr lang="en-US"/>
        </a:p>
      </dgm:t>
    </dgm:pt>
    <dgm:pt modelId="{79C26B44-294D-4C2C-93BD-EC53DEB5A605}" type="pres">
      <dgm:prSet presAssocID="{992144B6-1C9C-444A-8725-D00B122D8F18}" presName="upArrow" presStyleLbl="node1" presStyleIdx="1" presStyleCnt="2"/>
      <dgm:spPr>
        <a:solidFill>
          <a:srgbClr val="61A2D8"/>
        </a:solidFill>
      </dgm:spPr>
      <dgm:t>
        <a:bodyPr/>
        <a:lstStyle/>
        <a:p>
          <a:endParaRPr lang="en-US"/>
        </a:p>
      </dgm:t>
    </dgm:pt>
    <dgm:pt modelId="{755EC16A-6C86-48C7-BCF5-791FAE5881BE}" type="pres">
      <dgm:prSet presAssocID="{992144B6-1C9C-444A-8725-D00B122D8F18}" presName="upArrowText" presStyleLbl="revTx" presStyleIdx="1" presStyleCnt="2">
        <dgm:presLayoutVars>
          <dgm:bulletEnabled val="1"/>
        </dgm:presLayoutVars>
      </dgm:prSet>
      <dgm:spPr/>
      <dgm:t>
        <a:bodyPr/>
        <a:lstStyle/>
        <a:p>
          <a:endParaRPr lang="en-US"/>
        </a:p>
      </dgm:t>
    </dgm:pt>
  </dgm:ptLst>
  <dgm:cxnLst>
    <dgm:cxn modelId="{F5C9341C-3BF8-4AB7-B8D6-41454019A110}" type="presOf" srcId="{57865640-E2B1-4D48-99F5-03D2F9F4E39D}" destId="{F9C4AC7E-54F5-47C8-B9B8-E1719A088301}" srcOrd="0" destOrd="0" presId="urn:microsoft.com/office/officeart/2005/8/layout/arrow3"/>
    <dgm:cxn modelId="{81555DED-C801-4A37-8773-14CB2BE72B24}" type="presOf" srcId="{992144B6-1C9C-444A-8725-D00B122D8F18}" destId="{755EC16A-6C86-48C7-BCF5-791FAE5881BE}" srcOrd="0" destOrd="0" presId="urn:microsoft.com/office/officeart/2005/8/layout/arrow3"/>
    <dgm:cxn modelId="{80E0CA16-2695-4C49-A468-576FACE50612}" srcId="{57865640-E2B1-4D48-99F5-03D2F9F4E39D}" destId="{992144B6-1C9C-444A-8725-D00B122D8F18}" srcOrd="1" destOrd="0" parTransId="{DF4EC884-7504-4858-8B8F-F183596012E3}" sibTransId="{46217105-27A8-4F93-AA37-75C1A7FDDD25}"/>
    <dgm:cxn modelId="{5215FA56-1C88-4C91-B55B-7250DCE70DCA}" srcId="{57865640-E2B1-4D48-99F5-03D2F9F4E39D}" destId="{E04B213F-7D9C-4072-91B9-A042AD926885}" srcOrd="0" destOrd="0" parTransId="{EA52CB6B-6D7B-429B-A019-8460796F2C90}" sibTransId="{404DD2AA-94B9-4CB0-A7F3-10DD3E8D9C66}"/>
    <dgm:cxn modelId="{E0411DBB-7FED-4769-87C9-DD62ADD91DAC}" type="presOf" srcId="{E04B213F-7D9C-4072-91B9-A042AD926885}" destId="{87B155D4-A929-4DBC-9527-96DFA08116AA}" srcOrd="0" destOrd="0" presId="urn:microsoft.com/office/officeart/2005/8/layout/arrow3"/>
    <dgm:cxn modelId="{EB85C663-C71D-4A6A-AB97-0B5ECA69B031}" type="presParOf" srcId="{F9C4AC7E-54F5-47C8-B9B8-E1719A088301}" destId="{85DA80D6-0EC6-4671-9D92-EEFA1AD390F8}" srcOrd="0" destOrd="0" presId="urn:microsoft.com/office/officeart/2005/8/layout/arrow3"/>
    <dgm:cxn modelId="{1379B95C-7997-4C6D-926B-B258037F4E52}" type="presParOf" srcId="{F9C4AC7E-54F5-47C8-B9B8-E1719A088301}" destId="{7DE871CF-61AF-462B-BB91-0CD931944A53}" srcOrd="1" destOrd="0" presId="urn:microsoft.com/office/officeart/2005/8/layout/arrow3"/>
    <dgm:cxn modelId="{FFC47C3B-ACBF-4543-B97F-B8384E3FDB44}" type="presParOf" srcId="{F9C4AC7E-54F5-47C8-B9B8-E1719A088301}" destId="{87B155D4-A929-4DBC-9527-96DFA08116AA}" srcOrd="2" destOrd="0" presId="urn:microsoft.com/office/officeart/2005/8/layout/arrow3"/>
    <dgm:cxn modelId="{6C07BC8A-20D7-45DE-AF84-DD1DE51DA9CB}" type="presParOf" srcId="{F9C4AC7E-54F5-47C8-B9B8-E1719A088301}" destId="{79C26B44-294D-4C2C-93BD-EC53DEB5A605}" srcOrd="3" destOrd="0" presId="urn:microsoft.com/office/officeart/2005/8/layout/arrow3"/>
    <dgm:cxn modelId="{B9A6AAF1-F052-4130-9B7B-5C26A3E6A059}" type="presParOf" srcId="{F9C4AC7E-54F5-47C8-B9B8-E1719A088301}" destId="{755EC16A-6C86-48C7-BCF5-791FAE5881BE}"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865640-E2B1-4D48-99F5-03D2F9F4E39D}"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992144B6-1C9C-444A-8725-D00B122D8F18}">
      <dgm:prSet/>
      <dgm:spPr/>
      <dgm:t>
        <a:bodyPr/>
        <a:lstStyle/>
        <a:p>
          <a:endParaRPr lang="en-US" dirty="0"/>
        </a:p>
      </dgm:t>
    </dgm:pt>
    <dgm:pt modelId="{46217105-27A8-4F93-AA37-75C1A7FDDD25}" type="sibTrans" cxnId="{80E0CA16-2695-4C49-A468-576FACE50612}">
      <dgm:prSet/>
      <dgm:spPr/>
      <dgm:t>
        <a:bodyPr/>
        <a:lstStyle/>
        <a:p>
          <a:endParaRPr lang="en-US"/>
        </a:p>
      </dgm:t>
    </dgm:pt>
    <dgm:pt modelId="{DF4EC884-7504-4858-8B8F-F183596012E3}" type="parTrans" cxnId="{80E0CA16-2695-4C49-A468-576FACE50612}">
      <dgm:prSet/>
      <dgm:spPr/>
      <dgm:t>
        <a:bodyPr/>
        <a:lstStyle/>
        <a:p>
          <a:endParaRPr lang="en-US"/>
        </a:p>
      </dgm:t>
    </dgm:pt>
    <dgm:pt modelId="{E04B213F-7D9C-4072-91B9-A042AD926885}">
      <dgm:prSet phldrT="[Text]"/>
      <dgm:spPr/>
      <dgm:t>
        <a:bodyPr/>
        <a:lstStyle/>
        <a:p>
          <a:endParaRPr lang="en-US" dirty="0"/>
        </a:p>
      </dgm:t>
    </dgm:pt>
    <dgm:pt modelId="{EA52CB6B-6D7B-429B-A019-8460796F2C90}" type="parTrans" cxnId="{5215FA56-1C88-4C91-B55B-7250DCE70DCA}">
      <dgm:prSet/>
      <dgm:spPr/>
      <dgm:t>
        <a:bodyPr/>
        <a:lstStyle/>
        <a:p>
          <a:endParaRPr lang="en-US"/>
        </a:p>
      </dgm:t>
    </dgm:pt>
    <dgm:pt modelId="{404DD2AA-94B9-4CB0-A7F3-10DD3E8D9C66}" type="sibTrans" cxnId="{5215FA56-1C88-4C91-B55B-7250DCE70DCA}">
      <dgm:prSet/>
      <dgm:spPr/>
      <dgm:t>
        <a:bodyPr/>
        <a:lstStyle/>
        <a:p>
          <a:endParaRPr lang="en-US"/>
        </a:p>
      </dgm:t>
    </dgm:pt>
    <dgm:pt modelId="{F9C4AC7E-54F5-47C8-B9B8-E1719A088301}" type="pres">
      <dgm:prSet presAssocID="{57865640-E2B1-4D48-99F5-03D2F9F4E39D}" presName="compositeShape" presStyleCnt="0">
        <dgm:presLayoutVars>
          <dgm:chMax val="2"/>
          <dgm:dir/>
          <dgm:resizeHandles val="exact"/>
        </dgm:presLayoutVars>
      </dgm:prSet>
      <dgm:spPr/>
      <dgm:t>
        <a:bodyPr/>
        <a:lstStyle/>
        <a:p>
          <a:endParaRPr lang="en-US"/>
        </a:p>
      </dgm:t>
    </dgm:pt>
    <dgm:pt modelId="{85DA80D6-0EC6-4671-9D92-EEFA1AD390F8}" type="pres">
      <dgm:prSet presAssocID="{57865640-E2B1-4D48-99F5-03D2F9F4E39D}" presName="divider" presStyleLbl="fgShp" presStyleIdx="0" presStyleCnt="1" custLinFactNeighborY="-4167"/>
      <dgm:spPr>
        <a:solidFill>
          <a:srgbClr val="ED1C24"/>
        </a:solidFill>
        <a:ln>
          <a:solidFill>
            <a:srgbClr val="ED1C24"/>
          </a:solidFill>
        </a:ln>
      </dgm:spPr>
      <dgm:t>
        <a:bodyPr/>
        <a:lstStyle/>
        <a:p>
          <a:endParaRPr lang="en-US"/>
        </a:p>
      </dgm:t>
    </dgm:pt>
    <dgm:pt modelId="{7DE871CF-61AF-462B-BB91-0CD931944A53}" type="pres">
      <dgm:prSet presAssocID="{E04B213F-7D9C-4072-91B9-A042AD926885}" presName="downArrow" presStyleLbl="node1" presStyleIdx="0" presStyleCnt="2"/>
      <dgm:spPr>
        <a:solidFill>
          <a:srgbClr val="61A2D8"/>
        </a:solidFill>
      </dgm:spPr>
      <dgm:t>
        <a:bodyPr/>
        <a:lstStyle/>
        <a:p>
          <a:endParaRPr lang="en-US"/>
        </a:p>
      </dgm:t>
    </dgm:pt>
    <dgm:pt modelId="{87B155D4-A929-4DBC-9527-96DFA08116AA}" type="pres">
      <dgm:prSet presAssocID="{E04B213F-7D9C-4072-91B9-A042AD926885}" presName="downArrowText" presStyleLbl="revTx" presStyleIdx="0" presStyleCnt="2">
        <dgm:presLayoutVars>
          <dgm:bulletEnabled val="1"/>
        </dgm:presLayoutVars>
      </dgm:prSet>
      <dgm:spPr/>
      <dgm:t>
        <a:bodyPr/>
        <a:lstStyle/>
        <a:p>
          <a:endParaRPr lang="en-US"/>
        </a:p>
      </dgm:t>
    </dgm:pt>
    <dgm:pt modelId="{79C26B44-294D-4C2C-93BD-EC53DEB5A605}" type="pres">
      <dgm:prSet presAssocID="{992144B6-1C9C-444A-8725-D00B122D8F18}" presName="upArrow" presStyleLbl="node1" presStyleIdx="1" presStyleCnt="2" custLinFactNeighborX="10833" custLinFactNeighborY="-10938"/>
      <dgm:spPr>
        <a:solidFill>
          <a:srgbClr val="61A2D8"/>
        </a:solidFill>
      </dgm:spPr>
      <dgm:t>
        <a:bodyPr/>
        <a:lstStyle/>
        <a:p>
          <a:endParaRPr lang="en-US"/>
        </a:p>
      </dgm:t>
    </dgm:pt>
    <dgm:pt modelId="{755EC16A-6C86-48C7-BCF5-791FAE5881BE}" type="pres">
      <dgm:prSet presAssocID="{992144B6-1C9C-444A-8725-D00B122D8F18}" presName="upArrowText" presStyleLbl="revTx" presStyleIdx="1" presStyleCnt="2">
        <dgm:presLayoutVars>
          <dgm:bulletEnabled val="1"/>
        </dgm:presLayoutVars>
      </dgm:prSet>
      <dgm:spPr/>
      <dgm:t>
        <a:bodyPr/>
        <a:lstStyle/>
        <a:p>
          <a:endParaRPr lang="en-US"/>
        </a:p>
      </dgm:t>
    </dgm:pt>
  </dgm:ptLst>
  <dgm:cxnLst>
    <dgm:cxn modelId="{80E0CA16-2695-4C49-A468-576FACE50612}" srcId="{57865640-E2B1-4D48-99F5-03D2F9F4E39D}" destId="{992144B6-1C9C-444A-8725-D00B122D8F18}" srcOrd="1" destOrd="0" parTransId="{DF4EC884-7504-4858-8B8F-F183596012E3}" sibTransId="{46217105-27A8-4F93-AA37-75C1A7FDDD25}"/>
    <dgm:cxn modelId="{B6439704-048B-44B1-883E-0C7812CE9970}" type="presOf" srcId="{E04B213F-7D9C-4072-91B9-A042AD926885}" destId="{87B155D4-A929-4DBC-9527-96DFA08116AA}" srcOrd="0" destOrd="0" presId="urn:microsoft.com/office/officeart/2005/8/layout/arrow3"/>
    <dgm:cxn modelId="{5215FA56-1C88-4C91-B55B-7250DCE70DCA}" srcId="{57865640-E2B1-4D48-99F5-03D2F9F4E39D}" destId="{E04B213F-7D9C-4072-91B9-A042AD926885}" srcOrd="0" destOrd="0" parTransId="{EA52CB6B-6D7B-429B-A019-8460796F2C90}" sibTransId="{404DD2AA-94B9-4CB0-A7F3-10DD3E8D9C66}"/>
    <dgm:cxn modelId="{98596309-ACB8-4042-A06C-117F72A35109}" type="presOf" srcId="{992144B6-1C9C-444A-8725-D00B122D8F18}" destId="{755EC16A-6C86-48C7-BCF5-791FAE5881BE}" srcOrd="0" destOrd="0" presId="urn:microsoft.com/office/officeart/2005/8/layout/arrow3"/>
    <dgm:cxn modelId="{22565076-9C53-4266-A503-74587A602B30}" type="presOf" srcId="{57865640-E2B1-4D48-99F5-03D2F9F4E39D}" destId="{F9C4AC7E-54F5-47C8-B9B8-E1719A088301}" srcOrd="0" destOrd="0" presId="urn:microsoft.com/office/officeart/2005/8/layout/arrow3"/>
    <dgm:cxn modelId="{59669205-F423-4C8B-9788-7B5639841CA5}" type="presParOf" srcId="{F9C4AC7E-54F5-47C8-B9B8-E1719A088301}" destId="{85DA80D6-0EC6-4671-9D92-EEFA1AD390F8}" srcOrd="0" destOrd="0" presId="urn:microsoft.com/office/officeart/2005/8/layout/arrow3"/>
    <dgm:cxn modelId="{48D16978-FC96-4417-B55A-0D564877B762}" type="presParOf" srcId="{F9C4AC7E-54F5-47C8-B9B8-E1719A088301}" destId="{7DE871CF-61AF-462B-BB91-0CD931944A53}" srcOrd="1" destOrd="0" presId="urn:microsoft.com/office/officeart/2005/8/layout/arrow3"/>
    <dgm:cxn modelId="{BCE0661C-43BE-4C13-8656-54E012080693}" type="presParOf" srcId="{F9C4AC7E-54F5-47C8-B9B8-E1719A088301}" destId="{87B155D4-A929-4DBC-9527-96DFA08116AA}" srcOrd="2" destOrd="0" presId="urn:microsoft.com/office/officeart/2005/8/layout/arrow3"/>
    <dgm:cxn modelId="{77F1A72E-EDB7-4005-8C23-83DCBE3B51C3}" type="presParOf" srcId="{F9C4AC7E-54F5-47C8-B9B8-E1719A088301}" destId="{79C26B44-294D-4C2C-93BD-EC53DEB5A605}" srcOrd="3" destOrd="0" presId="urn:microsoft.com/office/officeart/2005/8/layout/arrow3"/>
    <dgm:cxn modelId="{306F56FC-DE1A-475E-914C-C72C540952C0}" type="presParOf" srcId="{F9C4AC7E-54F5-47C8-B9B8-E1719A088301}" destId="{755EC16A-6C86-48C7-BCF5-791FAE5881BE}"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18E86A-6410-490A-A7BC-CC675C43D3B0}"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n-US"/>
        </a:p>
      </dgm:t>
    </dgm:pt>
    <dgm:pt modelId="{F5BEF502-F6C9-4F67-ACC2-20465E7E6BE5}">
      <dgm:prSet phldrT="[Text]" custT="1"/>
      <dgm:spPr/>
      <dgm:t>
        <a:bodyPr/>
        <a:lstStyle/>
        <a:p>
          <a:r>
            <a:rPr lang="en-US" sz="2000" b="1" dirty="0" smtClean="0">
              <a:solidFill>
                <a:schemeClr val="tx1"/>
              </a:solidFill>
              <a:latin typeface="Arial" pitchFamily="34" charset="0"/>
              <a:cs typeface="Arial" pitchFamily="34" charset="0"/>
            </a:rPr>
            <a:t>A reliable instrument is not always valid.</a:t>
          </a:r>
          <a:endParaRPr lang="en-US" sz="2000" dirty="0">
            <a:solidFill>
              <a:schemeClr val="tx1"/>
            </a:solidFill>
            <a:latin typeface="Arial" pitchFamily="34" charset="0"/>
            <a:cs typeface="Arial" pitchFamily="34" charset="0"/>
          </a:endParaRPr>
        </a:p>
      </dgm:t>
    </dgm:pt>
    <dgm:pt modelId="{935C2A04-A149-4A19-9202-239B0ABC345F}" type="parTrans" cxnId="{0C61D67E-5BC1-4F2D-B3B6-A49345409A5C}">
      <dgm:prSet/>
      <dgm:spPr/>
      <dgm:t>
        <a:bodyPr/>
        <a:lstStyle/>
        <a:p>
          <a:endParaRPr lang="en-US"/>
        </a:p>
      </dgm:t>
    </dgm:pt>
    <dgm:pt modelId="{3EE15AFD-1C78-41ED-88D9-4725F507D9EB}" type="sibTrans" cxnId="{0C61D67E-5BC1-4F2D-B3B6-A49345409A5C}">
      <dgm:prSet/>
      <dgm:spPr/>
      <dgm:t>
        <a:bodyPr/>
        <a:lstStyle/>
        <a:p>
          <a:endParaRPr lang="en-US"/>
        </a:p>
      </dgm:t>
    </dgm:pt>
    <dgm:pt modelId="{5A842A9B-21D2-4D73-8841-402F91B4DD95}">
      <dgm:prSet phldrT="[Text]"/>
      <dgm:spPr/>
      <dgm:t>
        <a:bodyPr/>
        <a:lstStyle/>
        <a:p>
          <a:r>
            <a:rPr lang="en-US" b="1" dirty="0" smtClean="0">
              <a:solidFill>
                <a:schemeClr val="tx1"/>
              </a:solidFill>
              <a:latin typeface="Arial" pitchFamily="34" charset="0"/>
              <a:cs typeface="Arial" pitchFamily="34" charset="0"/>
            </a:rPr>
            <a:t>A valid instrument is always reliable.</a:t>
          </a:r>
          <a:endParaRPr lang="en-US" dirty="0">
            <a:solidFill>
              <a:schemeClr val="tx1"/>
            </a:solidFill>
            <a:latin typeface="Arial" pitchFamily="34" charset="0"/>
            <a:cs typeface="Arial" pitchFamily="34" charset="0"/>
          </a:endParaRPr>
        </a:p>
      </dgm:t>
    </dgm:pt>
    <dgm:pt modelId="{1A14BECB-8002-4B2C-9576-7EA4A50E1870}" type="parTrans" cxnId="{86B6E234-702F-4763-B280-1BA4685ACA65}">
      <dgm:prSet/>
      <dgm:spPr/>
      <dgm:t>
        <a:bodyPr/>
        <a:lstStyle/>
        <a:p>
          <a:endParaRPr lang="en-US"/>
        </a:p>
      </dgm:t>
    </dgm:pt>
    <dgm:pt modelId="{21D72EE3-3FD9-446A-AF81-DD8A2575C3DE}" type="sibTrans" cxnId="{86B6E234-702F-4763-B280-1BA4685ACA65}">
      <dgm:prSet/>
      <dgm:spPr/>
      <dgm:t>
        <a:bodyPr/>
        <a:lstStyle/>
        <a:p>
          <a:endParaRPr lang="en-US"/>
        </a:p>
      </dgm:t>
    </dgm:pt>
    <dgm:pt modelId="{EC4C5863-1266-4525-8560-EC0CD84242D7}">
      <dgm:prSet/>
      <dgm:spPr/>
      <dgm:t>
        <a:bodyPr/>
        <a:lstStyle/>
        <a:p>
          <a:endParaRPr lang="en-US" dirty="0"/>
        </a:p>
      </dgm:t>
    </dgm:pt>
    <dgm:pt modelId="{36E95B2B-E100-4603-B746-A025229C7073}" type="parTrans" cxnId="{13CC8308-2882-4F79-8E8A-A68E7D41E71F}">
      <dgm:prSet/>
      <dgm:spPr/>
      <dgm:t>
        <a:bodyPr/>
        <a:lstStyle/>
        <a:p>
          <a:endParaRPr lang="en-US"/>
        </a:p>
      </dgm:t>
    </dgm:pt>
    <dgm:pt modelId="{E1045698-9674-4DE4-88A8-9F49BB6D3060}" type="sibTrans" cxnId="{13CC8308-2882-4F79-8E8A-A68E7D41E71F}">
      <dgm:prSet/>
      <dgm:spPr/>
      <dgm:t>
        <a:bodyPr/>
        <a:lstStyle/>
        <a:p>
          <a:endParaRPr lang="en-US"/>
        </a:p>
      </dgm:t>
    </dgm:pt>
    <dgm:pt modelId="{1662CA34-66CE-4B6C-9F4E-2A3DCFC24690}" type="pres">
      <dgm:prSet presAssocID="{0C18E86A-6410-490A-A7BC-CC675C43D3B0}" presName="compositeShape" presStyleCnt="0">
        <dgm:presLayoutVars>
          <dgm:chMax val="2"/>
          <dgm:dir/>
          <dgm:resizeHandles val="exact"/>
        </dgm:presLayoutVars>
      </dgm:prSet>
      <dgm:spPr/>
      <dgm:t>
        <a:bodyPr/>
        <a:lstStyle/>
        <a:p>
          <a:endParaRPr lang="en-US"/>
        </a:p>
      </dgm:t>
    </dgm:pt>
    <dgm:pt modelId="{AB286D95-9946-44E6-BA41-6C7AF25BE28F}" type="pres">
      <dgm:prSet presAssocID="{0C18E86A-6410-490A-A7BC-CC675C43D3B0}" presName="ribbon" presStyleLbl="node1" presStyleIdx="0" presStyleCnt="1" custScaleX="162712"/>
      <dgm:spPr>
        <a:solidFill>
          <a:srgbClr val="9074B4">
            <a:alpha val="50196"/>
          </a:srgbClr>
        </a:solidFill>
      </dgm:spPr>
      <dgm:t>
        <a:bodyPr/>
        <a:lstStyle/>
        <a:p>
          <a:endParaRPr lang="en-US"/>
        </a:p>
      </dgm:t>
    </dgm:pt>
    <dgm:pt modelId="{87BB4028-A514-4FDA-A6E8-A6D041B09A2A}" type="pres">
      <dgm:prSet presAssocID="{0C18E86A-6410-490A-A7BC-CC675C43D3B0}" presName="leftArrowText" presStyleLbl="node1" presStyleIdx="0" presStyleCnt="1" custAng="0" custScaleX="164537" custLinFactNeighborX="-36773">
        <dgm:presLayoutVars>
          <dgm:chMax val="0"/>
          <dgm:bulletEnabled val="1"/>
        </dgm:presLayoutVars>
      </dgm:prSet>
      <dgm:spPr/>
      <dgm:t>
        <a:bodyPr/>
        <a:lstStyle/>
        <a:p>
          <a:endParaRPr lang="en-US"/>
        </a:p>
      </dgm:t>
    </dgm:pt>
    <dgm:pt modelId="{26F12108-1381-42D6-8512-B7D078AE1D89}" type="pres">
      <dgm:prSet presAssocID="{0C18E86A-6410-490A-A7BC-CC675C43D3B0}" presName="rightArrowText" presStyleLbl="node1" presStyleIdx="0" presStyleCnt="1" custScaleX="132848" custLinFactNeighborX="24948">
        <dgm:presLayoutVars>
          <dgm:chMax val="0"/>
          <dgm:bulletEnabled val="1"/>
        </dgm:presLayoutVars>
      </dgm:prSet>
      <dgm:spPr/>
      <dgm:t>
        <a:bodyPr/>
        <a:lstStyle/>
        <a:p>
          <a:endParaRPr lang="en-US"/>
        </a:p>
      </dgm:t>
    </dgm:pt>
  </dgm:ptLst>
  <dgm:cxnLst>
    <dgm:cxn modelId="{86B6E234-702F-4763-B280-1BA4685ACA65}" srcId="{0C18E86A-6410-490A-A7BC-CC675C43D3B0}" destId="{5A842A9B-21D2-4D73-8841-402F91B4DD95}" srcOrd="1" destOrd="0" parTransId="{1A14BECB-8002-4B2C-9576-7EA4A50E1870}" sibTransId="{21D72EE3-3FD9-446A-AF81-DD8A2575C3DE}"/>
    <dgm:cxn modelId="{D0A6DC84-8427-4CD7-995A-6D199CA13C8F}" type="presOf" srcId="{0C18E86A-6410-490A-A7BC-CC675C43D3B0}" destId="{1662CA34-66CE-4B6C-9F4E-2A3DCFC24690}" srcOrd="0" destOrd="0" presId="urn:microsoft.com/office/officeart/2005/8/layout/arrow6"/>
    <dgm:cxn modelId="{0C61D67E-5BC1-4F2D-B3B6-A49345409A5C}" srcId="{0C18E86A-6410-490A-A7BC-CC675C43D3B0}" destId="{F5BEF502-F6C9-4F67-ACC2-20465E7E6BE5}" srcOrd="0" destOrd="0" parTransId="{935C2A04-A149-4A19-9202-239B0ABC345F}" sibTransId="{3EE15AFD-1C78-41ED-88D9-4725F507D9EB}"/>
    <dgm:cxn modelId="{14DD0098-4F64-4E90-9148-F5904B8019F8}" type="presOf" srcId="{5A842A9B-21D2-4D73-8841-402F91B4DD95}" destId="{26F12108-1381-42D6-8512-B7D078AE1D89}" srcOrd="0" destOrd="0" presId="urn:microsoft.com/office/officeart/2005/8/layout/arrow6"/>
    <dgm:cxn modelId="{13CC8308-2882-4F79-8E8A-A68E7D41E71F}" srcId="{0C18E86A-6410-490A-A7BC-CC675C43D3B0}" destId="{EC4C5863-1266-4525-8560-EC0CD84242D7}" srcOrd="2" destOrd="0" parTransId="{36E95B2B-E100-4603-B746-A025229C7073}" sibTransId="{E1045698-9674-4DE4-88A8-9F49BB6D3060}"/>
    <dgm:cxn modelId="{17818088-54D2-4B14-B21C-D89F0228A752}" type="presOf" srcId="{F5BEF502-F6C9-4F67-ACC2-20465E7E6BE5}" destId="{87BB4028-A514-4FDA-A6E8-A6D041B09A2A}" srcOrd="0" destOrd="0" presId="urn:microsoft.com/office/officeart/2005/8/layout/arrow6"/>
    <dgm:cxn modelId="{4B6533EE-D021-4514-A6BD-F35756E02E53}" type="presParOf" srcId="{1662CA34-66CE-4B6C-9F4E-2A3DCFC24690}" destId="{AB286D95-9946-44E6-BA41-6C7AF25BE28F}" srcOrd="0" destOrd="0" presId="urn:microsoft.com/office/officeart/2005/8/layout/arrow6"/>
    <dgm:cxn modelId="{C66F8A6F-53AC-438B-92B6-0E0FDE622EC1}" type="presParOf" srcId="{1662CA34-66CE-4B6C-9F4E-2A3DCFC24690}" destId="{87BB4028-A514-4FDA-A6E8-A6D041B09A2A}" srcOrd="1" destOrd="0" presId="urn:microsoft.com/office/officeart/2005/8/layout/arrow6"/>
    <dgm:cxn modelId="{98A5F882-74A7-427F-AF40-4EF9BD5E6237}" type="presParOf" srcId="{1662CA34-66CE-4B6C-9F4E-2A3DCFC24690}" destId="{26F12108-1381-42D6-8512-B7D078AE1D89}"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62B47F-6633-4F54-B90A-BCE9E78E089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2A1DDF2-D37D-47CB-8429-E3906F68F441}">
      <dgm:prSet phldrT="[Text]"/>
      <dgm:spPr/>
      <dgm:t>
        <a:bodyPr/>
        <a:lstStyle/>
        <a:p>
          <a:pPr algn="l"/>
          <a:r>
            <a:rPr lang="en-US" dirty="0" smtClean="0"/>
            <a:t>Accessible</a:t>
          </a:r>
          <a:endParaRPr lang="en-US" dirty="0"/>
        </a:p>
      </dgm:t>
    </dgm:pt>
    <dgm:pt modelId="{ABB0225F-2439-4272-8822-50EB8C98D3B1}" type="parTrans" cxnId="{62A370A5-90B1-40E4-9DC0-9DDEBED3E53A}">
      <dgm:prSet/>
      <dgm:spPr/>
      <dgm:t>
        <a:bodyPr/>
        <a:lstStyle/>
        <a:p>
          <a:pPr algn="l"/>
          <a:endParaRPr lang="en-US"/>
        </a:p>
      </dgm:t>
    </dgm:pt>
    <dgm:pt modelId="{F2612C47-FEB2-4C93-92EC-A8CFA9764A37}" type="sibTrans" cxnId="{62A370A5-90B1-40E4-9DC0-9DDEBED3E53A}">
      <dgm:prSet/>
      <dgm:spPr/>
      <dgm:t>
        <a:bodyPr/>
        <a:lstStyle/>
        <a:p>
          <a:pPr algn="l"/>
          <a:endParaRPr lang="en-US"/>
        </a:p>
      </dgm:t>
    </dgm:pt>
    <dgm:pt modelId="{7075385B-C06E-4281-9094-2A9843974353}">
      <dgm:prSet phldrT="[Text]"/>
      <dgm:spPr/>
      <dgm:t>
        <a:bodyPr/>
        <a:lstStyle/>
        <a:p>
          <a:pPr algn="l"/>
          <a:r>
            <a:rPr lang="en-US" dirty="0" smtClean="0"/>
            <a:t>Auditable </a:t>
          </a:r>
          <a:endParaRPr lang="en-US" dirty="0"/>
        </a:p>
      </dgm:t>
    </dgm:pt>
    <dgm:pt modelId="{A27BE61E-EB8A-4339-9A85-60268BE0DEDA}" type="parTrans" cxnId="{7811112A-7C7A-41A9-8700-8E6C5B2D9A17}">
      <dgm:prSet/>
      <dgm:spPr/>
      <dgm:t>
        <a:bodyPr/>
        <a:lstStyle/>
        <a:p>
          <a:pPr algn="l"/>
          <a:endParaRPr lang="en-US"/>
        </a:p>
      </dgm:t>
    </dgm:pt>
    <dgm:pt modelId="{14F360BE-A265-4BF4-8E33-3C67594EF8B3}" type="sibTrans" cxnId="{7811112A-7C7A-41A9-8700-8E6C5B2D9A17}">
      <dgm:prSet/>
      <dgm:spPr/>
      <dgm:t>
        <a:bodyPr/>
        <a:lstStyle/>
        <a:p>
          <a:pPr algn="l"/>
          <a:endParaRPr lang="en-US"/>
        </a:p>
      </dgm:t>
    </dgm:pt>
    <dgm:pt modelId="{F49C6319-E03E-4C3E-B486-FDD0CD98A799}">
      <dgm:prSet phldrT="[Text]"/>
      <dgm:spPr/>
      <dgm:t>
        <a:bodyPr/>
        <a:lstStyle/>
        <a:p>
          <a:pPr algn="l"/>
          <a:r>
            <a:rPr lang="en-US" dirty="0" smtClean="0"/>
            <a:t>Actionable </a:t>
          </a:r>
          <a:endParaRPr lang="en-US" dirty="0"/>
        </a:p>
      </dgm:t>
    </dgm:pt>
    <dgm:pt modelId="{AD015FA1-2155-4341-8604-40E26189D41B}" type="parTrans" cxnId="{45F573A8-4E58-4962-B929-4ADFA1D94EF2}">
      <dgm:prSet/>
      <dgm:spPr/>
      <dgm:t>
        <a:bodyPr/>
        <a:lstStyle/>
        <a:p>
          <a:pPr algn="l"/>
          <a:endParaRPr lang="en-US"/>
        </a:p>
      </dgm:t>
    </dgm:pt>
    <dgm:pt modelId="{490E82C0-9F22-406A-8C5D-8B994CA559DF}" type="sibTrans" cxnId="{45F573A8-4E58-4962-B929-4ADFA1D94EF2}">
      <dgm:prSet/>
      <dgm:spPr/>
      <dgm:t>
        <a:bodyPr/>
        <a:lstStyle/>
        <a:p>
          <a:pPr algn="l"/>
          <a:endParaRPr lang="en-US"/>
        </a:p>
      </dgm:t>
    </dgm:pt>
    <dgm:pt modelId="{1D19583D-AF7B-40ED-9D63-46FE8B1D5D54}" type="pres">
      <dgm:prSet presAssocID="{0362B47F-6633-4F54-B90A-BCE9E78E089F}" presName="linear" presStyleCnt="0">
        <dgm:presLayoutVars>
          <dgm:dir/>
          <dgm:animLvl val="lvl"/>
          <dgm:resizeHandles val="exact"/>
        </dgm:presLayoutVars>
      </dgm:prSet>
      <dgm:spPr/>
      <dgm:t>
        <a:bodyPr/>
        <a:lstStyle/>
        <a:p>
          <a:endParaRPr lang="en-US"/>
        </a:p>
      </dgm:t>
    </dgm:pt>
    <dgm:pt modelId="{49A0F511-9484-4736-8BA8-EFC6A5578E15}" type="pres">
      <dgm:prSet presAssocID="{12A1DDF2-D37D-47CB-8429-E3906F68F441}" presName="parentLin" presStyleCnt="0"/>
      <dgm:spPr/>
    </dgm:pt>
    <dgm:pt modelId="{5BCC32FF-252F-40E1-90E6-BD71B8DE5FE8}" type="pres">
      <dgm:prSet presAssocID="{12A1DDF2-D37D-47CB-8429-E3906F68F441}" presName="parentLeftMargin" presStyleLbl="node1" presStyleIdx="0" presStyleCnt="3"/>
      <dgm:spPr/>
      <dgm:t>
        <a:bodyPr/>
        <a:lstStyle/>
        <a:p>
          <a:endParaRPr lang="en-US"/>
        </a:p>
      </dgm:t>
    </dgm:pt>
    <dgm:pt modelId="{7BF6EA33-8C73-4C37-8310-A0B8E398ABDA}" type="pres">
      <dgm:prSet presAssocID="{12A1DDF2-D37D-47CB-8429-E3906F68F441}" presName="parentText" presStyleLbl="node1" presStyleIdx="0" presStyleCnt="3">
        <dgm:presLayoutVars>
          <dgm:chMax val="0"/>
          <dgm:bulletEnabled val="1"/>
        </dgm:presLayoutVars>
      </dgm:prSet>
      <dgm:spPr/>
      <dgm:t>
        <a:bodyPr/>
        <a:lstStyle/>
        <a:p>
          <a:endParaRPr lang="en-US"/>
        </a:p>
      </dgm:t>
    </dgm:pt>
    <dgm:pt modelId="{D57F1330-EEA8-45DB-8AD0-EA7CCDE59101}" type="pres">
      <dgm:prSet presAssocID="{12A1DDF2-D37D-47CB-8429-E3906F68F441}" presName="negativeSpace" presStyleCnt="0"/>
      <dgm:spPr/>
    </dgm:pt>
    <dgm:pt modelId="{DD6A4397-8BF8-4D8B-A73F-DD8AF808C558}" type="pres">
      <dgm:prSet presAssocID="{12A1DDF2-D37D-47CB-8429-E3906F68F441}" presName="childText" presStyleLbl="conFgAcc1" presStyleIdx="0" presStyleCnt="3">
        <dgm:presLayoutVars>
          <dgm:bulletEnabled val="1"/>
        </dgm:presLayoutVars>
      </dgm:prSet>
      <dgm:spPr/>
    </dgm:pt>
    <dgm:pt modelId="{1A3959E0-0AAC-49BA-977D-87A246540A2B}" type="pres">
      <dgm:prSet presAssocID="{F2612C47-FEB2-4C93-92EC-A8CFA9764A37}" presName="spaceBetweenRectangles" presStyleCnt="0"/>
      <dgm:spPr/>
    </dgm:pt>
    <dgm:pt modelId="{98FDE676-7F61-439D-A482-4A914E954C77}" type="pres">
      <dgm:prSet presAssocID="{7075385B-C06E-4281-9094-2A9843974353}" presName="parentLin" presStyleCnt="0"/>
      <dgm:spPr/>
    </dgm:pt>
    <dgm:pt modelId="{AA8A81B3-F9D3-42FE-86BF-C1E13FF65F84}" type="pres">
      <dgm:prSet presAssocID="{7075385B-C06E-4281-9094-2A9843974353}" presName="parentLeftMargin" presStyleLbl="node1" presStyleIdx="0" presStyleCnt="3"/>
      <dgm:spPr/>
      <dgm:t>
        <a:bodyPr/>
        <a:lstStyle/>
        <a:p>
          <a:endParaRPr lang="en-US"/>
        </a:p>
      </dgm:t>
    </dgm:pt>
    <dgm:pt modelId="{50223F27-4F62-4334-AE56-081626884D24}" type="pres">
      <dgm:prSet presAssocID="{7075385B-C06E-4281-9094-2A9843974353}" presName="parentText" presStyleLbl="node1" presStyleIdx="1" presStyleCnt="3">
        <dgm:presLayoutVars>
          <dgm:chMax val="0"/>
          <dgm:bulletEnabled val="1"/>
        </dgm:presLayoutVars>
      </dgm:prSet>
      <dgm:spPr/>
      <dgm:t>
        <a:bodyPr/>
        <a:lstStyle/>
        <a:p>
          <a:endParaRPr lang="en-US"/>
        </a:p>
      </dgm:t>
    </dgm:pt>
    <dgm:pt modelId="{38E2BD2D-C20D-4E6C-8E29-7B218E76A7F8}" type="pres">
      <dgm:prSet presAssocID="{7075385B-C06E-4281-9094-2A9843974353}" presName="negativeSpace" presStyleCnt="0"/>
      <dgm:spPr/>
    </dgm:pt>
    <dgm:pt modelId="{B6B0DF96-A2F6-41BC-A8FB-0F0A7E2F6603}" type="pres">
      <dgm:prSet presAssocID="{7075385B-C06E-4281-9094-2A9843974353}" presName="childText" presStyleLbl="conFgAcc1" presStyleIdx="1" presStyleCnt="3">
        <dgm:presLayoutVars>
          <dgm:bulletEnabled val="1"/>
        </dgm:presLayoutVars>
      </dgm:prSet>
      <dgm:spPr/>
    </dgm:pt>
    <dgm:pt modelId="{1B0A287A-60E2-460A-9B25-DE7718E7CFEF}" type="pres">
      <dgm:prSet presAssocID="{14F360BE-A265-4BF4-8E33-3C67594EF8B3}" presName="spaceBetweenRectangles" presStyleCnt="0"/>
      <dgm:spPr/>
    </dgm:pt>
    <dgm:pt modelId="{6ECAC9D0-7486-45E2-8E87-5D2571CA04CF}" type="pres">
      <dgm:prSet presAssocID="{F49C6319-E03E-4C3E-B486-FDD0CD98A799}" presName="parentLin" presStyleCnt="0"/>
      <dgm:spPr/>
    </dgm:pt>
    <dgm:pt modelId="{A444B68F-EE03-4945-8AC9-5DF2B549D3E2}" type="pres">
      <dgm:prSet presAssocID="{F49C6319-E03E-4C3E-B486-FDD0CD98A799}" presName="parentLeftMargin" presStyleLbl="node1" presStyleIdx="1" presStyleCnt="3"/>
      <dgm:spPr/>
      <dgm:t>
        <a:bodyPr/>
        <a:lstStyle/>
        <a:p>
          <a:endParaRPr lang="en-US"/>
        </a:p>
      </dgm:t>
    </dgm:pt>
    <dgm:pt modelId="{15C3A586-E760-4583-B901-CD4D8DE3CF42}" type="pres">
      <dgm:prSet presAssocID="{F49C6319-E03E-4C3E-B486-FDD0CD98A799}" presName="parentText" presStyleLbl="node1" presStyleIdx="2" presStyleCnt="3">
        <dgm:presLayoutVars>
          <dgm:chMax val="0"/>
          <dgm:bulletEnabled val="1"/>
        </dgm:presLayoutVars>
      </dgm:prSet>
      <dgm:spPr/>
      <dgm:t>
        <a:bodyPr/>
        <a:lstStyle/>
        <a:p>
          <a:endParaRPr lang="en-US"/>
        </a:p>
      </dgm:t>
    </dgm:pt>
    <dgm:pt modelId="{CE39EC76-9E57-41E8-98B9-3E40ADAF9FB0}" type="pres">
      <dgm:prSet presAssocID="{F49C6319-E03E-4C3E-B486-FDD0CD98A799}" presName="negativeSpace" presStyleCnt="0"/>
      <dgm:spPr/>
    </dgm:pt>
    <dgm:pt modelId="{F36BB89B-9BDE-47D4-B233-FC31DEE9B580}" type="pres">
      <dgm:prSet presAssocID="{F49C6319-E03E-4C3E-B486-FDD0CD98A799}" presName="childText" presStyleLbl="conFgAcc1" presStyleIdx="2" presStyleCnt="3">
        <dgm:presLayoutVars>
          <dgm:bulletEnabled val="1"/>
        </dgm:presLayoutVars>
      </dgm:prSet>
      <dgm:spPr/>
    </dgm:pt>
  </dgm:ptLst>
  <dgm:cxnLst>
    <dgm:cxn modelId="{623D0E0E-8848-482F-BC46-13CEF02D74D6}" type="presOf" srcId="{F49C6319-E03E-4C3E-B486-FDD0CD98A799}" destId="{15C3A586-E760-4583-B901-CD4D8DE3CF42}" srcOrd="1" destOrd="0" presId="urn:microsoft.com/office/officeart/2005/8/layout/list1"/>
    <dgm:cxn modelId="{336057A3-0E06-4D42-A9DB-1B00C0EA063E}" type="presOf" srcId="{7075385B-C06E-4281-9094-2A9843974353}" destId="{50223F27-4F62-4334-AE56-081626884D24}" srcOrd="1" destOrd="0" presId="urn:microsoft.com/office/officeart/2005/8/layout/list1"/>
    <dgm:cxn modelId="{C0DB0EB6-D553-4F7A-A7DD-ECFE13F124B8}" type="presOf" srcId="{7075385B-C06E-4281-9094-2A9843974353}" destId="{AA8A81B3-F9D3-42FE-86BF-C1E13FF65F84}" srcOrd="0" destOrd="0" presId="urn:microsoft.com/office/officeart/2005/8/layout/list1"/>
    <dgm:cxn modelId="{52D13F87-1D4F-4746-831A-C471CBD8DA27}" type="presOf" srcId="{12A1DDF2-D37D-47CB-8429-E3906F68F441}" destId="{5BCC32FF-252F-40E1-90E6-BD71B8DE5FE8}" srcOrd="0" destOrd="0" presId="urn:microsoft.com/office/officeart/2005/8/layout/list1"/>
    <dgm:cxn modelId="{7811112A-7C7A-41A9-8700-8E6C5B2D9A17}" srcId="{0362B47F-6633-4F54-B90A-BCE9E78E089F}" destId="{7075385B-C06E-4281-9094-2A9843974353}" srcOrd="1" destOrd="0" parTransId="{A27BE61E-EB8A-4339-9A85-60268BE0DEDA}" sibTransId="{14F360BE-A265-4BF4-8E33-3C67594EF8B3}"/>
    <dgm:cxn modelId="{AE9CE932-E9FA-4EF7-AA5A-F4A549FA0742}" type="presOf" srcId="{0362B47F-6633-4F54-B90A-BCE9E78E089F}" destId="{1D19583D-AF7B-40ED-9D63-46FE8B1D5D54}" srcOrd="0" destOrd="0" presId="urn:microsoft.com/office/officeart/2005/8/layout/list1"/>
    <dgm:cxn modelId="{9994E956-A381-4B95-AEC1-BCEF25E8A0D1}" type="presOf" srcId="{F49C6319-E03E-4C3E-B486-FDD0CD98A799}" destId="{A444B68F-EE03-4945-8AC9-5DF2B549D3E2}" srcOrd="0" destOrd="0" presId="urn:microsoft.com/office/officeart/2005/8/layout/list1"/>
    <dgm:cxn modelId="{45F573A8-4E58-4962-B929-4ADFA1D94EF2}" srcId="{0362B47F-6633-4F54-B90A-BCE9E78E089F}" destId="{F49C6319-E03E-4C3E-B486-FDD0CD98A799}" srcOrd="2" destOrd="0" parTransId="{AD015FA1-2155-4341-8604-40E26189D41B}" sibTransId="{490E82C0-9F22-406A-8C5D-8B994CA559DF}"/>
    <dgm:cxn modelId="{62A370A5-90B1-40E4-9DC0-9DDEBED3E53A}" srcId="{0362B47F-6633-4F54-B90A-BCE9E78E089F}" destId="{12A1DDF2-D37D-47CB-8429-E3906F68F441}" srcOrd="0" destOrd="0" parTransId="{ABB0225F-2439-4272-8822-50EB8C98D3B1}" sibTransId="{F2612C47-FEB2-4C93-92EC-A8CFA9764A37}"/>
    <dgm:cxn modelId="{470092D0-E304-4CBE-981B-B8D9C2AA5146}" type="presOf" srcId="{12A1DDF2-D37D-47CB-8429-E3906F68F441}" destId="{7BF6EA33-8C73-4C37-8310-A0B8E398ABDA}" srcOrd="1" destOrd="0" presId="urn:microsoft.com/office/officeart/2005/8/layout/list1"/>
    <dgm:cxn modelId="{BA868EED-316F-4AD2-8ACC-27B98E132EA6}" type="presParOf" srcId="{1D19583D-AF7B-40ED-9D63-46FE8B1D5D54}" destId="{49A0F511-9484-4736-8BA8-EFC6A5578E15}" srcOrd="0" destOrd="0" presId="urn:microsoft.com/office/officeart/2005/8/layout/list1"/>
    <dgm:cxn modelId="{A9924421-956F-4053-8770-55E9C45DCCE1}" type="presParOf" srcId="{49A0F511-9484-4736-8BA8-EFC6A5578E15}" destId="{5BCC32FF-252F-40E1-90E6-BD71B8DE5FE8}" srcOrd="0" destOrd="0" presId="urn:microsoft.com/office/officeart/2005/8/layout/list1"/>
    <dgm:cxn modelId="{84D60C22-40EE-46C3-AB02-D423047CA043}" type="presParOf" srcId="{49A0F511-9484-4736-8BA8-EFC6A5578E15}" destId="{7BF6EA33-8C73-4C37-8310-A0B8E398ABDA}" srcOrd="1" destOrd="0" presId="urn:microsoft.com/office/officeart/2005/8/layout/list1"/>
    <dgm:cxn modelId="{DC4037C1-158B-471F-99F8-611C343686D1}" type="presParOf" srcId="{1D19583D-AF7B-40ED-9D63-46FE8B1D5D54}" destId="{D57F1330-EEA8-45DB-8AD0-EA7CCDE59101}" srcOrd="1" destOrd="0" presId="urn:microsoft.com/office/officeart/2005/8/layout/list1"/>
    <dgm:cxn modelId="{46C43A95-F9FF-478D-A530-A4B920C952E9}" type="presParOf" srcId="{1D19583D-AF7B-40ED-9D63-46FE8B1D5D54}" destId="{DD6A4397-8BF8-4D8B-A73F-DD8AF808C558}" srcOrd="2" destOrd="0" presId="urn:microsoft.com/office/officeart/2005/8/layout/list1"/>
    <dgm:cxn modelId="{DA4D9558-783B-493F-8D84-C48D1C8344D7}" type="presParOf" srcId="{1D19583D-AF7B-40ED-9D63-46FE8B1D5D54}" destId="{1A3959E0-0AAC-49BA-977D-87A246540A2B}" srcOrd="3" destOrd="0" presId="urn:microsoft.com/office/officeart/2005/8/layout/list1"/>
    <dgm:cxn modelId="{A1C1DD72-A669-4B38-8959-D254CD0A9AE6}" type="presParOf" srcId="{1D19583D-AF7B-40ED-9D63-46FE8B1D5D54}" destId="{98FDE676-7F61-439D-A482-4A914E954C77}" srcOrd="4" destOrd="0" presId="urn:microsoft.com/office/officeart/2005/8/layout/list1"/>
    <dgm:cxn modelId="{8154F01E-0C6D-40D7-A853-A6C3E15B18D2}" type="presParOf" srcId="{98FDE676-7F61-439D-A482-4A914E954C77}" destId="{AA8A81B3-F9D3-42FE-86BF-C1E13FF65F84}" srcOrd="0" destOrd="0" presId="urn:microsoft.com/office/officeart/2005/8/layout/list1"/>
    <dgm:cxn modelId="{53ABF7B6-B3CD-4136-B81E-2BAD88403321}" type="presParOf" srcId="{98FDE676-7F61-439D-A482-4A914E954C77}" destId="{50223F27-4F62-4334-AE56-081626884D24}" srcOrd="1" destOrd="0" presId="urn:microsoft.com/office/officeart/2005/8/layout/list1"/>
    <dgm:cxn modelId="{64DFDC7C-A41E-464E-AF73-9585B74859A0}" type="presParOf" srcId="{1D19583D-AF7B-40ED-9D63-46FE8B1D5D54}" destId="{38E2BD2D-C20D-4E6C-8E29-7B218E76A7F8}" srcOrd="5" destOrd="0" presId="urn:microsoft.com/office/officeart/2005/8/layout/list1"/>
    <dgm:cxn modelId="{A256E66D-9066-4060-B4F1-6216BF8E43E0}" type="presParOf" srcId="{1D19583D-AF7B-40ED-9D63-46FE8B1D5D54}" destId="{B6B0DF96-A2F6-41BC-A8FB-0F0A7E2F6603}" srcOrd="6" destOrd="0" presId="urn:microsoft.com/office/officeart/2005/8/layout/list1"/>
    <dgm:cxn modelId="{CC5259FB-F3BF-4970-96D6-D5C653EFE6FF}" type="presParOf" srcId="{1D19583D-AF7B-40ED-9D63-46FE8B1D5D54}" destId="{1B0A287A-60E2-460A-9B25-DE7718E7CFEF}" srcOrd="7" destOrd="0" presId="urn:microsoft.com/office/officeart/2005/8/layout/list1"/>
    <dgm:cxn modelId="{6C522A67-590B-4DB2-92F6-1C40E0B0D820}" type="presParOf" srcId="{1D19583D-AF7B-40ED-9D63-46FE8B1D5D54}" destId="{6ECAC9D0-7486-45E2-8E87-5D2571CA04CF}" srcOrd="8" destOrd="0" presId="urn:microsoft.com/office/officeart/2005/8/layout/list1"/>
    <dgm:cxn modelId="{7C4C02ED-C0DF-465C-A941-932D1E796A78}" type="presParOf" srcId="{6ECAC9D0-7486-45E2-8E87-5D2571CA04CF}" destId="{A444B68F-EE03-4945-8AC9-5DF2B549D3E2}" srcOrd="0" destOrd="0" presId="urn:microsoft.com/office/officeart/2005/8/layout/list1"/>
    <dgm:cxn modelId="{4F2E5838-A605-4B6F-8FE4-34F19D5828ED}" type="presParOf" srcId="{6ECAC9D0-7486-45E2-8E87-5D2571CA04CF}" destId="{15C3A586-E760-4583-B901-CD4D8DE3CF42}" srcOrd="1" destOrd="0" presId="urn:microsoft.com/office/officeart/2005/8/layout/list1"/>
    <dgm:cxn modelId="{73E31E40-7F04-418D-B5EB-9A09CE6530D4}" type="presParOf" srcId="{1D19583D-AF7B-40ED-9D63-46FE8B1D5D54}" destId="{CE39EC76-9E57-41E8-98B9-3E40ADAF9FB0}" srcOrd="9" destOrd="0" presId="urn:microsoft.com/office/officeart/2005/8/layout/list1"/>
    <dgm:cxn modelId="{92EAD63E-AAD1-4BAA-B047-ABD17C666ECF}" type="presParOf" srcId="{1D19583D-AF7B-40ED-9D63-46FE8B1D5D54}" destId="{F36BB89B-9BDE-47D4-B233-FC31DEE9B58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7282E-8164-41F1-A034-F3A9341B6229}">
      <dsp:nvSpPr>
        <dsp:cNvPr id="0" name=""/>
        <dsp:cNvSpPr/>
      </dsp:nvSpPr>
      <dsp:spPr>
        <a:xfrm>
          <a:off x="3162294" y="141860"/>
          <a:ext cx="1275588" cy="127558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lvl="0" algn="ctr" defTabSz="1289050">
            <a:lnSpc>
              <a:spcPct val="90000"/>
            </a:lnSpc>
            <a:spcBef>
              <a:spcPct val="0"/>
            </a:spcBef>
            <a:spcAft>
              <a:spcPct val="35000"/>
            </a:spcAft>
          </a:pPr>
          <a:r>
            <a:rPr lang="en-US" sz="2900" kern="1200" dirty="0" smtClean="0"/>
            <a:t>Donna</a:t>
          </a:r>
          <a:endParaRPr lang="en-US" sz="2900" kern="1200" dirty="0"/>
        </a:p>
      </dsp:txBody>
      <dsp:txXfrm>
        <a:off x="3224563" y="204129"/>
        <a:ext cx="1151050" cy="1151050"/>
      </dsp:txXfrm>
    </dsp:sp>
    <dsp:sp modelId="{9E346750-B547-4FF5-A71D-9DA73D8F87E6}">
      <dsp:nvSpPr>
        <dsp:cNvPr id="0" name=""/>
        <dsp:cNvSpPr/>
      </dsp:nvSpPr>
      <dsp:spPr>
        <a:xfrm rot="9336163">
          <a:off x="1603512" y="1405916"/>
          <a:ext cx="1631631" cy="0"/>
        </a:xfrm>
        <a:custGeom>
          <a:avLst/>
          <a:gdLst/>
          <a:ahLst/>
          <a:cxnLst/>
          <a:rect l="0" t="0" r="0" b="0"/>
          <a:pathLst>
            <a:path>
              <a:moveTo>
                <a:pt x="0" y="0"/>
              </a:moveTo>
              <a:lnTo>
                <a:pt x="1631631"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475543-9D7E-487B-969B-41D4ECFDFA56}">
      <dsp:nvSpPr>
        <dsp:cNvPr id="0" name=""/>
        <dsp:cNvSpPr/>
      </dsp:nvSpPr>
      <dsp:spPr>
        <a:xfrm>
          <a:off x="821718" y="1509393"/>
          <a:ext cx="854644" cy="85464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a:lnSpc>
              <a:spcPct val="90000"/>
            </a:lnSpc>
            <a:spcBef>
              <a:spcPct val="0"/>
            </a:spcBef>
            <a:spcAft>
              <a:spcPct val="35000"/>
            </a:spcAft>
          </a:pPr>
          <a:r>
            <a:rPr lang="en-US" sz="2300" kern="1200" dirty="0" smtClean="0"/>
            <a:t>Full-Time</a:t>
          </a:r>
          <a:endParaRPr lang="en-US" sz="2300" kern="1200" dirty="0"/>
        </a:p>
      </dsp:txBody>
      <dsp:txXfrm>
        <a:off x="863438" y="1551113"/>
        <a:ext cx="771204" cy="771204"/>
      </dsp:txXfrm>
    </dsp:sp>
    <dsp:sp modelId="{819CCF90-AA6B-40A8-AF74-2471679EF1CC}">
      <dsp:nvSpPr>
        <dsp:cNvPr id="0" name=""/>
        <dsp:cNvSpPr/>
      </dsp:nvSpPr>
      <dsp:spPr>
        <a:xfrm rot="4580469">
          <a:off x="3290634" y="2262702"/>
          <a:ext cx="1739707" cy="0"/>
        </a:xfrm>
        <a:custGeom>
          <a:avLst/>
          <a:gdLst/>
          <a:ahLst/>
          <a:cxnLst/>
          <a:rect l="0" t="0" r="0" b="0"/>
          <a:pathLst>
            <a:path>
              <a:moveTo>
                <a:pt x="0" y="0"/>
              </a:moveTo>
              <a:lnTo>
                <a:pt x="1739707"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7FB0A9-4679-4AB2-BB6D-043302A6F11E}">
      <dsp:nvSpPr>
        <dsp:cNvPr id="0" name=""/>
        <dsp:cNvSpPr/>
      </dsp:nvSpPr>
      <dsp:spPr>
        <a:xfrm>
          <a:off x="4042418" y="3107955"/>
          <a:ext cx="854644" cy="85464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en-US" sz="1300" kern="1200" dirty="0" smtClean="0"/>
            <a:t>Volunteer</a:t>
          </a:r>
          <a:endParaRPr lang="en-US" sz="1300" kern="1200" dirty="0"/>
        </a:p>
      </dsp:txBody>
      <dsp:txXfrm>
        <a:off x="4084138" y="3149675"/>
        <a:ext cx="771204" cy="771204"/>
      </dsp:txXfrm>
    </dsp:sp>
    <dsp:sp modelId="{F6B95984-39DB-4C55-B7EB-8D49747A6AC1}">
      <dsp:nvSpPr>
        <dsp:cNvPr id="0" name=""/>
        <dsp:cNvSpPr/>
      </dsp:nvSpPr>
      <dsp:spPr>
        <a:xfrm rot="7848133">
          <a:off x="1087202" y="2407382"/>
          <a:ext cx="2615517" cy="0"/>
        </a:xfrm>
        <a:custGeom>
          <a:avLst/>
          <a:gdLst/>
          <a:ahLst/>
          <a:cxnLst/>
          <a:rect l="0" t="0" r="0" b="0"/>
          <a:pathLst>
            <a:path>
              <a:moveTo>
                <a:pt x="0" y="0"/>
              </a:moveTo>
              <a:lnTo>
                <a:pt x="2615517"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49E912-23CD-4B31-B235-80D14D755840}">
      <dsp:nvSpPr>
        <dsp:cNvPr id="0" name=""/>
        <dsp:cNvSpPr/>
      </dsp:nvSpPr>
      <dsp:spPr>
        <a:xfrm>
          <a:off x="744201" y="3397316"/>
          <a:ext cx="854644" cy="85464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a:lnSpc>
              <a:spcPct val="90000"/>
            </a:lnSpc>
            <a:spcBef>
              <a:spcPct val="0"/>
            </a:spcBef>
            <a:spcAft>
              <a:spcPct val="35000"/>
            </a:spcAft>
          </a:pPr>
          <a:r>
            <a:rPr lang="en-US" sz="2300" kern="1200" dirty="0" smtClean="0"/>
            <a:t>Part-Time </a:t>
          </a:r>
          <a:endParaRPr lang="en-US" sz="2300" kern="1200" dirty="0"/>
        </a:p>
      </dsp:txBody>
      <dsp:txXfrm>
        <a:off x="785921" y="3439036"/>
        <a:ext cx="771204" cy="7712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41F25-A4EC-4DCC-8D0E-D98B1323FCDB}">
      <dsp:nvSpPr>
        <dsp:cNvPr id="0" name=""/>
        <dsp:cNvSpPr/>
      </dsp:nvSpPr>
      <dsp:spPr>
        <a:xfrm rot="16200000">
          <a:off x="431800" y="-431800"/>
          <a:ext cx="1765300" cy="2628900"/>
        </a:xfrm>
        <a:prstGeom prst="round1Rect">
          <a:avLst/>
        </a:prstGeom>
        <a:solidFill>
          <a:srgbClr val="F7941D">
            <a:alpha val="50196"/>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Arial" pitchFamily="34" charset="0"/>
              <a:cs typeface="Arial" pitchFamily="34" charset="0"/>
            </a:rPr>
            <a:t>Finance</a:t>
          </a:r>
          <a:endParaRPr lang="en-US" sz="2400" b="1" kern="1200" dirty="0">
            <a:solidFill>
              <a:schemeClr val="tx1"/>
            </a:solidFill>
            <a:latin typeface="Arial" pitchFamily="34" charset="0"/>
            <a:cs typeface="Arial" pitchFamily="34" charset="0"/>
          </a:endParaRPr>
        </a:p>
      </dsp:txBody>
      <dsp:txXfrm rot="5400000">
        <a:off x="0" y="0"/>
        <a:ext cx="2628900" cy="1323975"/>
      </dsp:txXfrm>
    </dsp:sp>
    <dsp:sp modelId="{117E8313-24D8-40FA-B998-322357911B22}">
      <dsp:nvSpPr>
        <dsp:cNvPr id="0" name=""/>
        <dsp:cNvSpPr/>
      </dsp:nvSpPr>
      <dsp:spPr>
        <a:xfrm>
          <a:off x="2628900" y="0"/>
          <a:ext cx="2628900" cy="1765300"/>
        </a:xfrm>
        <a:prstGeom prst="round1Rect">
          <a:avLst/>
        </a:prstGeom>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Arial" pitchFamily="34" charset="0"/>
              <a:cs typeface="Arial" pitchFamily="34" charset="0"/>
            </a:rPr>
            <a:t>Customers</a:t>
          </a:r>
          <a:endParaRPr lang="en-US" sz="2400" b="1" kern="1200" dirty="0">
            <a:solidFill>
              <a:schemeClr val="tx1"/>
            </a:solidFill>
            <a:latin typeface="Arial" pitchFamily="34" charset="0"/>
            <a:cs typeface="Arial" pitchFamily="34" charset="0"/>
          </a:endParaRPr>
        </a:p>
      </dsp:txBody>
      <dsp:txXfrm>
        <a:off x="2628900" y="0"/>
        <a:ext cx="2628900" cy="1323975"/>
      </dsp:txXfrm>
    </dsp:sp>
    <dsp:sp modelId="{B84D5394-1B27-4959-8CD0-472CEAB9D0B1}">
      <dsp:nvSpPr>
        <dsp:cNvPr id="0" name=""/>
        <dsp:cNvSpPr/>
      </dsp:nvSpPr>
      <dsp:spPr>
        <a:xfrm rot="10800000">
          <a:off x="0" y="1765300"/>
          <a:ext cx="2628900" cy="1765300"/>
        </a:xfrm>
        <a:prstGeom prst="round1Rect">
          <a:avLst/>
        </a:prstGeom>
        <a:gradFill flip="none" rotWithShape="0">
          <a:gsLst>
            <a:gs pos="0">
              <a:srgbClr val="61A2D8">
                <a:tint val="66000"/>
                <a:satMod val="160000"/>
              </a:srgbClr>
            </a:gs>
            <a:gs pos="50000">
              <a:srgbClr val="61A2D8">
                <a:tint val="44500"/>
                <a:satMod val="160000"/>
              </a:srgbClr>
            </a:gs>
            <a:gs pos="100000">
              <a:srgbClr val="61A2D8">
                <a:tint val="23500"/>
                <a:satMod val="160000"/>
              </a:srgbClr>
            </a:gs>
          </a:gsLst>
          <a:lin ang="189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Arial" pitchFamily="34" charset="0"/>
              <a:cs typeface="Arial" pitchFamily="34" charset="0"/>
            </a:rPr>
            <a:t>Learning and growth</a:t>
          </a:r>
          <a:endParaRPr lang="en-US" sz="2400" b="1" kern="1200" dirty="0">
            <a:solidFill>
              <a:schemeClr val="tx1"/>
            </a:solidFill>
            <a:latin typeface="Arial" pitchFamily="34" charset="0"/>
            <a:cs typeface="Arial" pitchFamily="34" charset="0"/>
          </a:endParaRPr>
        </a:p>
      </dsp:txBody>
      <dsp:txXfrm rot="10800000">
        <a:off x="0" y="2206625"/>
        <a:ext cx="2628900" cy="1323975"/>
      </dsp:txXfrm>
    </dsp:sp>
    <dsp:sp modelId="{3958CE3F-4C71-4B91-B174-F2A7255CA50E}">
      <dsp:nvSpPr>
        <dsp:cNvPr id="0" name=""/>
        <dsp:cNvSpPr/>
      </dsp:nvSpPr>
      <dsp:spPr>
        <a:xfrm rot="5400000">
          <a:off x="3060700" y="1333500"/>
          <a:ext cx="1765300" cy="2628900"/>
        </a:xfrm>
        <a:prstGeom prst="round1Rect">
          <a:avLst/>
        </a:prstGeom>
        <a:gradFill flip="none" rotWithShape="0">
          <a:gsLst>
            <a:gs pos="0">
              <a:srgbClr val="9074B4">
                <a:tint val="66000"/>
                <a:satMod val="160000"/>
              </a:srgbClr>
            </a:gs>
            <a:gs pos="50000">
              <a:srgbClr val="9074B4">
                <a:tint val="44500"/>
                <a:satMod val="160000"/>
              </a:srgbClr>
            </a:gs>
            <a:gs pos="100000">
              <a:srgbClr val="9074B4">
                <a:tint val="23500"/>
                <a:satMod val="160000"/>
              </a:srgbClr>
            </a:gs>
          </a:gsLst>
          <a:lin ang="135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Arial" pitchFamily="34" charset="0"/>
              <a:cs typeface="Arial" pitchFamily="34" charset="0"/>
            </a:rPr>
            <a:t>Internal business processes</a:t>
          </a:r>
          <a:endParaRPr lang="en-US" sz="2400" b="1" kern="1200" dirty="0">
            <a:solidFill>
              <a:schemeClr val="tx1"/>
            </a:solidFill>
            <a:latin typeface="Arial" pitchFamily="34" charset="0"/>
            <a:cs typeface="Arial" pitchFamily="34" charset="0"/>
          </a:endParaRPr>
        </a:p>
      </dsp:txBody>
      <dsp:txXfrm rot="-5400000">
        <a:off x="2628900" y="2206624"/>
        <a:ext cx="2628900" cy="1323975"/>
      </dsp:txXfrm>
    </dsp:sp>
    <dsp:sp modelId="{E95C3931-4833-4481-A2B5-953B16FBA206}">
      <dsp:nvSpPr>
        <dsp:cNvPr id="0" name=""/>
        <dsp:cNvSpPr/>
      </dsp:nvSpPr>
      <dsp:spPr>
        <a:xfrm>
          <a:off x="1752600" y="1219200"/>
          <a:ext cx="1752598" cy="1092199"/>
        </a:xfrm>
        <a:prstGeom prst="roundRect">
          <a:avLst/>
        </a:prstGeom>
        <a:gradFill flip="none" rotWithShape="0">
          <a:gsLst>
            <a:gs pos="0">
              <a:srgbClr val="ED1C24">
                <a:tint val="66000"/>
                <a:satMod val="160000"/>
              </a:srgbClr>
            </a:gs>
            <a:gs pos="50000">
              <a:srgbClr val="ED1C24">
                <a:tint val="44500"/>
                <a:satMod val="160000"/>
              </a:srgbClr>
            </a:gs>
            <a:gs pos="100000">
              <a:srgbClr val="ED1C24">
                <a:tint val="23500"/>
                <a:satMod val="160000"/>
              </a:srgbClr>
            </a:gs>
          </a:gsLst>
          <a:path path="circle">
            <a:fillToRect l="50000" t="50000" r="50000" b="50000"/>
          </a:path>
          <a:tileRect/>
        </a:gradFill>
        <a:ln w="15875" cap="flat" cmpd="sng" algn="ctr">
          <a:solidFill>
            <a:srgbClr val="ED1C24"/>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en-US" sz="2000" b="1" kern="1200" dirty="0" smtClean="0">
              <a:latin typeface="Arial" pitchFamily="34" charset="0"/>
              <a:cs typeface="Arial" pitchFamily="34" charset="0"/>
            </a:rPr>
            <a:t>Mission</a:t>
          </a:r>
        </a:p>
        <a:p>
          <a:pPr lvl="0" algn="ctr" defTabSz="889000">
            <a:lnSpc>
              <a:spcPct val="100000"/>
            </a:lnSpc>
            <a:spcBef>
              <a:spcPct val="0"/>
            </a:spcBef>
            <a:spcAft>
              <a:spcPts val="0"/>
            </a:spcAft>
          </a:pPr>
          <a:r>
            <a:rPr lang="en-US" sz="2000" b="1" kern="1200" dirty="0" smtClean="0">
              <a:latin typeface="Arial" pitchFamily="34" charset="0"/>
              <a:cs typeface="Arial" pitchFamily="34" charset="0"/>
            </a:rPr>
            <a:t>Vision</a:t>
          </a:r>
        </a:p>
        <a:p>
          <a:pPr lvl="0" algn="ctr" defTabSz="889000">
            <a:lnSpc>
              <a:spcPct val="100000"/>
            </a:lnSpc>
            <a:spcBef>
              <a:spcPct val="0"/>
            </a:spcBef>
            <a:spcAft>
              <a:spcPts val="0"/>
            </a:spcAft>
          </a:pPr>
          <a:r>
            <a:rPr lang="en-US" sz="2000" b="1" kern="1200" dirty="0" smtClean="0">
              <a:latin typeface="Arial" pitchFamily="34" charset="0"/>
              <a:cs typeface="Arial" pitchFamily="34" charset="0"/>
            </a:rPr>
            <a:t>Values</a:t>
          </a:r>
        </a:p>
      </dsp:txBody>
      <dsp:txXfrm>
        <a:off x="1805917" y="1272517"/>
        <a:ext cx="1645964" cy="9855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21105-317A-4C6D-8747-7B1E549D91D2}">
      <dsp:nvSpPr>
        <dsp:cNvPr id="0" name=""/>
        <dsp:cNvSpPr/>
      </dsp:nvSpPr>
      <dsp:spPr>
        <a:xfrm rot="16200000">
          <a:off x="457446" y="-243"/>
          <a:ext cx="2031503" cy="2031991"/>
        </a:xfrm>
        <a:prstGeom prst="downArrow">
          <a:avLst>
            <a:gd name="adj1" fmla="val 50000"/>
            <a:gd name="adj2" fmla="val 35000"/>
          </a:avLst>
        </a:prstGeom>
        <a:solidFill>
          <a:srgbClr val="61A2D8">
            <a:alpha val="50196"/>
          </a:srgbClr>
        </a:solidFill>
        <a:ln w="15875" cap="flat" cmpd="sng" algn="ctr">
          <a:solidFill>
            <a:srgbClr val="61A2D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Arial" pitchFamily="34" charset="0"/>
              <a:cs typeface="Arial" pitchFamily="34" charset="0"/>
            </a:rPr>
            <a:t>Quantitative</a:t>
          </a:r>
          <a:endParaRPr lang="en-US" sz="1800" b="1" kern="1200" dirty="0">
            <a:solidFill>
              <a:schemeClr val="tx1"/>
            </a:solidFill>
            <a:latin typeface="Arial" pitchFamily="34" charset="0"/>
            <a:cs typeface="Arial" pitchFamily="34" charset="0"/>
          </a:endParaRPr>
        </a:p>
      </dsp:txBody>
      <dsp:txXfrm rot="5400000">
        <a:off x="457203" y="507877"/>
        <a:ext cx="1676478" cy="1015751"/>
      </dsp:txXfrm>
    </dsp:sp>
    <dsp:sp modelId="{332744A8-4D46-47F8-AA75-4A8605576AF4}">
      <dsp:nvSpPr>
        <dsp:cNvPr id="0" name=""/>
        <dsp:cNvSpPr/>
      </dsp:nvSpPr>
      <dsp:spPr>
        <a:xfrm rot="5400000">
          <a:off x="2616691" y="5"/>
          <a:ext cx="2031503" cy="2031503"/>
        </a:xfrm>
        <a:prstGeom prst="downArrow">
          <a:avLst>
            <a:gd name="adj1" fmla="val 50000"/>
            <a:gd name="adj2" fmla="val 35000"/>
          </a:avLst>
        </a:prstGeom>
        <a:solidFill>
          <a:srgbClr val="9074B4">
            <a:alpha val="50196"/>
          </a:srgbClr>
        </a:solidFill>
        <a:ln w="15875" cap="flat" cmpd="sng" algn="ctr">
          <a:solidFill>
            <a:srgbClr val="9074B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Arial" pitchFamily="34" charset="0"/>
              <a:cs typeface="Arial" pitchFamily="34" charset="0"/>
            </a:rPr>
            <a:t>Qualitative</a:t>
          </a:r>
          <a:endParaRPr lang="en-US" sz="1800" b="1" kern="1200" dirty="0">
            <a:solidFill>
              <a:schemeClr val="tx1"/>
            </a:solidFill>
            <a:latin typeface="Arial" pitchFamily="34" charset="0"/>
            <a:cs typeface="Arial" pitchFamily="34" charset="0"/>
          </a:endParaRPr>
        </a:p>
      </dsp:txBody>
      <dsp:txXfrm rot="-5400000">
        <a:off x="2972205" y="507880"/>
        <a:ext cx="1675990" cy="10157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A80D6-0EC6-4671-9D92-EEFA1AD390F8}">
      <dsp:nvSpPr>
        <dsp:cNvPr id="0" name=""/>
        <dsp:cNvSpPr/>
      </dsp:nvSpPr>
      <dsp:spPr>
        <a:xfrm rot="21300000">
          <a:off x="23492" y="1628477"/>
          <a:ext cx="5919311" cy="797546"/>
        </a:xfrm>
        <a:prstGeom prst="mathMinus">
          <a:avLst/>
        </a:prstGeom>
        <a:solidFill>
          <a:srgbClr val="ED1C24"/>
        </a:solidFill>
        <a:ln w="15875" cap="flat" cmpd="sng" algn="ctr">
          <a:solidFill>
            <a:srgbClr val="ED1C24"/>
          </a:solidFill>
          <a:prstDash val="solid"/>
        </a:ln>
        <a:effectLst/>
      </dsp:spPr>
      <dsp:style>
        <a:lnRef idx="2">
          <a:scrgbClr r="0" g="0" b="0"/>
        </a:lnRef>
        <a:fillRef idx="1">
          <a:scrgbClr r="0" g="0" b="0"/>
        </a:fillRef>
        <a:effectRef idx="0">
          <a:scrgbClr r="0" g="0" b="0"/>
        </a:effectRef>
        <a:fontRef idx="minor"/>
      </dsp:style>
    </dsp:sp>
    <dsp:sp modelId="{7DE871CF-61AF-462B-BB91-0CD931944A53}">
      <dsp:nvSpPr>
        <dsp:cNvPr id="0" name=""/>
        <dsp:cNvSpPr/>
      </dsp:nvSpPr>
      <dsp:spPr>
        <a:xfrm>
          <a:off x="715955" y="189458"/>
          <a:ext cx="1789889" cy="1515667"/>
        </a:xfrm>
        <a:prstGeom prst="downArrow">
          <a:avLst/>
        </a:prstGeom>
        <a:solidFill>
          <a:srgbClr val="61A2D8"/>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B155D4-A929-4DBC-9527-96DFA08116AA}">
      <dsp:nvSpPr>
        <dsp:cNvPr id="0" name=""/>
        <dsp:cNvSpPr/>
      </dsp:nvSpPr>
      <dsp:spPr>
        <a:xfrm>
          <a:off x="3162137" y="0"/>
          <a:ext cx="1909215" cy="159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8272" tIns="398272" rIns="398272" bIns="398272" numCol="1" spcCol="1270" anchor="ctr" anchorCtr="0">
          <a:noAutofit/>
        </a:bodyPr>
        <a:lstStyle/>
        <a:p>
          <a:pPr lvl="0" algn="ctr" defTabSz="2489200">
            <a:lnSpc>
              <a:spcPct val="90000"/>
            </a:lnSpc>
            <a:spcBef>
              <a:spcPct val="0"/>
            </a:spcBef>
            <a:spcAft>
              <a:spcPct val="35000"/>
            </a:spcAft>
          </a:pPr>
          <a:endParaRPr lang="en-US" sz="5600" kern="1200" dirty="0"/>
        </a:p>
      </dsp:txBody>
      <dsp:txXfrm>
        <a:off x="3162137" y="0"/>
        <a:ext cx="1909215" cy="1591450"/>
      </dsp:txXfrm>
    </dsp:sp>
    <dsp:sp modelId="{79C26B44-294D-4C2C-93BD-EC53DEB5A605}">
      <dsp:nvSpPr>
        <dsp:cNvPr id="0" name=""/>
        <dsp:cNvSpPr/>
      </dsp:nvSpPr>
      <dsp:spPr>
        <a:xfrm>
          <a:off x="3460452" y="2084042"/>
          <a:ext cx="1789889" cy="1515667"/>
        </a:xfrm>
        <a:prstGeom prst="upArrow">
          <a:avLst/>
        </a:prstGeom>
        <a:solidFill>
          <a:srgbClr val="61A2D8"/>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5EC16A-6C86-48C7-BCF5-791FAE5881BE}">
      <dsp:nvSpPr>
        <dsp:cNvPr id="0" name=""/>
        <dsp:cNvSpPr/>
      </dsp:nvSpPr>
      <dsp:spPr>
        <a:xfrm>
          <a:off x="894944" y="2197717"/>
          <a:ext cx="1909215" cy="159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8272" tIns="398272" rIns="398272" bIns="398272" numCol="1" spcCol="1270" anchor="ctr" anchorCtr="0">
          <a:noAutofit/>
        </a:bodyPr>
        <a:lstStyle/>
        <a:p>
          <a:pPr lvl="0" algn="ctr" defTabSz="2489200">
            <a:lnSpc>
              <a:spcPct val="90000"/>
            </a:lnSpc>
            <a:spcBef>
              <a:spcPct val="0"/>
            </a:spcBef>
            <a:spcAft>
              <a:spcPct val="35000"/>
            </a:spcAft>
          </a:pPr>
          <a:endParaRPr lang="en-US" sz="5600" kern="1200" dirty="0"/>
        </a:p>
      </dsp:txBody>
      <dsp:txXfrm>
        <a:off x="894944" y="2197717"/>
        <a:ext cx="1909215" cy="15914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A80D6-0EC6-4671-9D92-EEFA1AD390F8}">
      <dsp:nvSpPr>
        <dsp:cNvPr id="0" name=""/>
        <dsp:cNvSpPr/>
      </dsp:nvSpPr>
      <dsp:spPr>
        <a:xfrm rot="21300000">
          <a:off x="18706" y="1634296"/>
          <a:ext cx="6058586" cy="693799"/>
        </a:xfrm>
        <a:prstGeom prst="mathMinus">
          <a:avLst/>
        </a:prstGeom>
        <a:solidFill>
          <a:srgbClr val="ED1C24"/>
        </a:solidFill>
        <a:ln w="15875" cap="flat" cmpd="sng" algn="ctr">
          <a:solidFill>
            <a:srgbClr val="ED1C24"/>
          </a:solidFill>
          <a:prstDash val="solid"/>
        </a:ln>
        <a:effectLst/>
      </dsp:spPr>
      <dsp:style>
        <a:lnRef idx="2">
          <a:scrgbClr r="0" g="0" b="0"/>
        </a:lnRef>
        <a:fillRef idx="1">
          <a:scrgbClr r="0" g="0" b="0"/>
        </a:fillRef>
        <a:effectRef idx="0">
          <a:scrgbClr r="0" g="0" b="0"/>
        </a:effectRef>
        <a:fontRef idx="minor"/>
      </dsp:style>
    </dsp:sp>
    <dsp:sp modelId="{7DE871CF-61AF-462B-BB91-0CD931944A53}">
      <dsp:nvSpPr>
        <dsp:cNvPr id="0" name=""/>
        <dsp:cNvSpPr/>
      </dsp:nvSpPr>
      <dsp:spPr>
        <a:xfrm>
          <a:off x="731520" y="203200"/>
          <a:ext cx="1828800" cy="1625600"/>
        </a:xfrm>
        <a:prstGeom prst="downArrow">
          <a:avLst/>
        </a:prstGeom>
        <a:solidFill>
          <a:srgbClr val="61A2D8"/>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B155D4-A929-4DBC-9527-96DFA08116AA}">
      <dsp:nvSpPr>
        <dsp:cNvPr id="0" name=""/>
        <dsp:cNvSpPr/>
      </dsp:nvSpPr>
      <dsp:spPr>
        <a:xfrm>
          <a:off x="3230880" y="0"/>
          <a:ext cx="1950720"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0" tIns="426720" rIns="426720" bIns="426720" numCol="1" spcCol="1270" anchor="ctr" anchorCtr="0">
          <a:noAutofit/>
        </a:bodyPr>
        <a:lstStyle/>
        <a:p>
          <a:pPr lvl="0" algn="ctr" defTabSz="2667000">
            <a:lnSpc>
              <a:spcPct val="90000"/>
            </a:lnSpc>
            <a:spcBef>
              <a:spcPct val="0"/>
            </a:spcBef>
            <a:spcAft>
              <a:spcPct val="35000"/>
            </a:spcAft>
          </a:pPr>
          <a:endParaRPr lang="en-US" sz="6000" kern="1200" dirty="0"/>
        </a:p>
      </dsp:txBody>
      <dsp:txXfrm>
        <a:off x="3230880" y="0"/>
        <a:ext cx="1950720" cy="1706880"/>
      </dsp:txXfrm>
    </dsp:sp>
    <dsp:sp modelId="{79C26B44-294D-4C2C-93BD-EC53DEB5A605}">
      <dsp:nvSpPr>
        <dsp:cNvPr id="0" name=""/>
        <dsp:cNvSpPr/>
      </dsp:nvSpPr>
      <dsp:spPr>
        <a:xfrm>
          <a:off x="3733793" y="2057391"/>
          <a:ext cx="1828800" cy="1625600"/>
        </a:xfrm>
        <a:prstGeom prst="upArrow">
          <a:avLst/>
        </a:prstGeom>
        <a:solidFill>
          <a:srgbClr val="61A2D8"/>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5EC16A-6C86-48C7-BCF5-791FAE5881BE}">
      <dsp:nvSpPr>
        <dsp:cNvPr id="0" name=""/>
        <dsp:cNvSpPr/>
      </dsp:nvSpPr>
      <dsp:spPr>
        <a:xfrm>
          <a:off x="914400" y="2357120"/>
          <a:ext cx="1950720"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0" tIns="426720" rIns="426720" bIns="426720" numCol="1" spcCol="1270" anchor="ctr" anchorCtr="0">
          <a:noAutofit/>
        </a:bodyPr>
        <a:lstStyle/>
        <a:p>
          <a:pPr lvl="0" algn="ctr" defTabSz="2667000">
            <a:lnSpc>
              <a:spcPct val="90000"/>
            </a:lnSpc>
            <a:spcBef>
              <a:spcPct val="0"/>
            </a:spcBef>
            <a:spcAft>
              <a:spcPct val="35000"/>
            </a:spcAft>
          </a:pPr>
          <a:endParaRPr lang="en-US" sz="6000" kern="1200" dirty="0"/>
        </a:p>
      </dsp:txBody>
      <dsp:txXfrm>
        <a:off x="914400" y="2357120"/>
        <a:ext cx="1950720" cy="17068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86D95-9946-44E6-BA41-6C7AF25BE28F}">
      <dsp:nvSpPr>
        <dsp:cNvPr id="0" name=""/>
        <dsp:cNvSpPr/>
      </dsp:nvSpPr>
      <dsp:spPr>
        <a:xfrm>
          <a:off x="-774918" y="0"/>
          <a:ext cx="7645836" cy="1879600"/>
        </a:xfrm>
        <a:prstGeom prst="leftRightRibbon">
          <a:avLst/>
        </a:prstGeom>
        <a:solidFill>
          <a:srgbClr val="9074B4">
            <a:alpha val="50196"/>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BB4028-A514-4FDA-A6E8-A6D041B09A2A}">
      <dsp:nvSpPr>
        <dsp:cNvPr id="0" name=""/>
        <dsp:cNvSpPr/>
      </dsp:nvSpPr>
      <dsp:spPr>
        <a:xfrm>
          <a:off x="191774" y="328929"/>
          <a:ext cx="2551425" cy="921004"/>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1120" rIns="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Arial" pitchFamily="34" charset="0"/>
              <a:cs typeface="Arial" pitchFamily="34" charset="0"/>
            </a:rPr>
            <a:t>A reliable instrument is not always valid.</a:t>
          </a:r>
          <a:endParaRPr lang="en-US" sz="2000" kern="1200" dirty="0">
            <a:solidFill>
              <a:schemeClr val="tx1"/>
            </a:solidFill>
            <a:latin typeface="Arial" pitchFamily="34" charset="0"/>
            <a:cs typeface="Arial" pitchFamily="34" charset="0"/>
          </a:endParaRPr>
        </a:p>
      </dsp:txBody>
      <dsp:txXfrm>
        <a:off x="191774" y="328929"/>
        <a:ext cx="2551425" cy="921004"/>
      </dsp:txXfrm>
    </dsp:sp>
    <dsp:sp modelId="{26F12108-1381-42D6-8512-B7D078AE1D89}">
      <dsp:nvSpPr>
        <dsp:cNvPr id="0" name=""/>
        <dsp:cNvSpPr/>
      </dsp:nvSpPr>
      <dsp:spPr>
        <a:xfrm>
          <a:off x="3204211" y="629666"/>
          <a:ext cx="2434585" cy="921004"/>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4676" rIns="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tx1"/>
              </a:solidFill>
              <a:latin typeface="Arial" pitchFamily="34" charset="0"/>
              <a:cs typeface="Arial" pitchFamily="34" charset="0"/>
            </a:rPr>
            <a:t>A valid instrument is always reliable.</a:t>
          </a:r>
          <a:endParaRPr lang="en-US" sz="2100" kern="1200" dirty="0">
            <a:solidFill>
              <a:schemeClr val="tx1"/>
            </a:solidFill>
            <a:latin typeface="Arial" pitchFamily="34" charset="0"/>
            <a:cs typeface="Arial" pitchFamily="34" charset="0"/>
          </a:endParaRPr>
        </a:p>
      </dsp:txBody>
      <dsp:txXfrm>
        <a:off x="3204211" y="629666"/>
        <a:ext cx="2434585" cy="9210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A4397-8BF8-4D8B-A73F-DD8AF808C558}">
      <dsp:nvSpPr>
        <dsp:cNvPr id="0" name=""/>
        <dsp:cNvSpPr/>
      </dsp:nvSpPr>
      <dsp:spPr>
        <a:xfrm>
          <a:off x="0" y="385839"/>
          <a:ext cx="4724399" cy="554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F6EA33-8C73-4C37-8310-A0B8E398ABDA}">
      <dsp:nvSpPr>
        <dsp:cNvPr id="0" name=""/>
        <dsp:cNvSpPr/>
      </dsp:nvSpPr>
      <dsp:spPr>
        <a:xfrm>
          <a:off x="236220" y="61119"/>
          <a:ext cx="3307080"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000" tIns="0" rIns="125000" bIns="0" numCol="1" spcCol="1270" anchor="ctr" anchorCtr="0">
          <a:noAutofit/>
        </a:bodyPr>
        <a:lstStyle/>
        <a:p>
          <a:pPr lvl="0" algn="l" defTabSz="977900">
            <a:lnSpc>
              <a:spcPct val="90000"/>
            </a:lnSpc>
            <a:spcBef>
              <a:spcPct val="0"/>
            </a:spcBef>
            <a:spcAft>
              <a:spcPct val="35000"/>
            </a:spcAft>
          </a:pPr>
          <a:r>
            <a:rPr lang="en-US" sz="2200" kern="1200" dirty="0" smtClean="0"/>
            <a:t>Accessible</a:t>
          </a:r>
          <a:endParaRPr lang="en-US" sz="2200" kern="1200" dirty="0"/>
        </a:p>
      </dsp:txBody>
      <dsp:txXfrm>
        <a:off x="267923" y="92822"/>
        <a:ext cx="3243674" cy="586034"/>
      </dsp:txXfrm>
    </dsp:sp>
    <dsp:sp modelId="{B6B0DF96-A2F6-41BC-A8FB-0F0A7E2F6603}">
      <dsp:nvSpPr>
        <dsp:cNvPr id="0" name=""/>
        <dsp:cNvSpPr/>
      </dsp:nvSpPr>
      <dsp:spPr>
        <a:xfrm>
          <a:off x="0" y="1383759"/>
          <a:ext cx="4724399" cy="554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223F27-4F62-4334-AE56-081626884D24}">
      <dsp:nvSpPr>
        <dsp:cNvPr id="0" name=""/>
        <dsp:cNvSpPr/>
      </dsp:nvSpPr>
      <dsp:spPr>
        <a:xfrm>
          <a:off x="236220" y="1059040"/>
          <a:ext cx="3307080"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000" tIns="0" rIns="125000" bIns="0" numCol="1" spcCol="1270" anchor="ctr" anchorCtr="0">
          <a:noAutofit/>
        </a:bodyPr>
        <a:lstStyle/>
        <a:p>
          <a:pPr lvl="0" algn="l" defTabSz="977900">
            <a:lnSpc>
              <a:spcPct val="90000"/>
            </a:lnSpc>
            <a:spcBef>
              <a:spcPct val="0"/>
            </a:spcBef>
            <a:spcAft>
              <a:spcPct val="35000"/>
            </a:spcAft>
          </a:pPr>
          <a:r>
            <a:rPr lang="en-US" sz="2200" kern="1200" dirty="0" smtClean="0"/>
            <a:t>Auditable </a:t>
          </a:r>
          <a:endParaRPr lang="en-US" sz="2200" kern="1200" dirty="0"/>
        </a:p>
      </dsp:txBody>
      <dsp:txXfrm>
        <a:off x="267923" y="1090743"/>
        <a:ext cx="3243674" cy="586034"/>
      </dsp:txXfrm>
    </dsp:sp>
    <dsp:sp modelId="{F36BB89B-9BDE-47D4-B233-FC31DEE9B580}">
      <dsp:nvSpPr>
        <dsp:cNvPr id="0" name=""/>
        <dsp:cNvSpPr/>
      </dsp:nvSpPr>
      <dsp:spPr>
        <a:xfrm>
          <a:off x="0" y="2381680"/>
          <a:ext cx="4724399" cy="554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C3A586-E760-4583-B901-CD4D8DE3CF42}">
      <dsp:nvSpPr>
        <dsp:cNvPr id="0" name=""/>
        <dsp:cNvSpPr/>
      </dsp:nvSpPr>
      <dsp:spPr>
        <a:xfrm>
          <a:off x="236220" y="2056959"/>
          <a:ext cx="3307080"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000" tIns="0" rIns="125000" bIns="0" numCol="1" spcCol="1270" anchor="ctr" anchorCtr="0">
          <a:noAutofit/>
        </a:bodyPr>
        <a:lstStyle/>
        <a:p>
          <a:pPr lvl="0" algn="l" defTabSz="977900">
            <a:lnSpc>
              <a:spcPct val="90000"/>
            </a:lnSpc>
            <a:spcBef>
              <a:spcPct val="0"/>
            </a:spcBef>
            <a:spcAft>
              <a:spcPct val="35000"/>
            </a:spcAft>
          </a:pPr>
          <a:r>
            <a:rPr lang="en-US" sz="2200" kern="1200" dirty="0" smtClean="0"/>
            <a:t>Actionable </a:t>
          </a:r>
          <a:endParaRPr lang="en-US" sz="2200" kern="1200" dirty="0"/>
        </a:p>
      </dsp:txBody>
      <dsp:txXfrm>
        <a:off x="267923" y="2088662"/>
        <a:ext cx="3243674" cy="586034"/>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903445-CB50-4B24-A7C8-D0ECE89AEDA1}" type="datetimeFigureOut">
              <a:rPr lang="en-US" smtClean="0"/>
              <a:t>5/12/2015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2B9A0A-ED67-44F6-8444-31D88E2D804F}" type="slidenum">
              <a:rPr lang="en-US" smtClean="0"/>
              <a:t>‹#›</a:t>
            </a:fld>
            <a:endParaRPr lang="en-US" dirty="0"/>
          </a:p>
        </p:txBody>
      </p:sp>
    </p:spTree>
    <p:extLst>
      <p:ext uri="{BB962C8B-B14F-4D97-AF65-F5344CB8AC3E}">
        <p14:creationId xmlns:p14="http://schemas.microsoft.com/office/powerpoint/2010/main" val="2778353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Wikipedia:Citation_needed"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en.wikipedia.org/wiki/SumTotal_Systems" TargetMode="External"/><Relationship Id="rId5" Type="http://schemas.openxmlformats.org/officeDocument/2006/relationships/hyperlink" Target="http://en.wikipedia.org/wiki/Learning_management_system" TargetMode="External"/><Relationship Id="rId4" Type="http://schemas.openxmlformats.org/officeDocument/2006/relationships/hyperlink" Target="http://en.wikipedia.org/wiki/Registrar_(software)#cite_note-1"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Johnson</a:t>
            </a:r>
            <a:r>
              <a:rPr lang="en-US" baseline="0" dirty="0" smtClean="0"/>
              <a:t> Controls 170k employees recently used Big Data to reduce their time to fill from 54 to 37 days.</a:t>
            </a:r>
            <a:endParaRPr lang="en-US" dirty="0"/>
          </a:p>
        </p:txBody>
      </p:sp>
      <p:sp>
        <p:nvSpPr>
          <p:cNvPr id="4" name="Slide Number Placeholder 3"/>
          <p:cNvSpPr>
            <a:spLocks noGrp="1"/>
          </p:cNvSpPr>
          <p:nvPr>
            <p:ph type="sldNum" sz="quarter" idx="10"/>
          </p:nvPr>
        </p:nvSpPr>
        <p:spPr/>
        <p:txBody>
          <a:bodyPr/>
          <a:lstStyle/>
          <a:p>
            <a:fld id="{252B9A0A-ED67-44F6-8444-31D88E2D804F}" type="slidenum">
              <a:rPr lang="en-US" smtClean="0"/>
              <a:t>1</a:t>
            </a:fld>
            <a:endParaRPr lang="en-US" dirty="0"/>
          </a:p>
        </p:txBody>
      </p:sp>
    </p:spTree>
    <p:extLst>
      <p:ext uri="{BB962C8B-B14F-4D97-AF65-F5344CB8AC3E}">
        <p14:creationId xmlns:p14="http://schemas.microsoft.com/office/powerpoint/2010/main" val="2584792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B9A0A-ED67-44F6-8444-31D88E2D804F}" type="slidenum">
              <a:rPr lang="en-US" smtClean="0"/>
              <a:t>19</a:t>
            </a:fld>
            <a:endParaRPr lang="en-US" dirty="0"/>
          </a:p>
        </p:txBody>
      </p:sp>
    </p:spTree>
    <p:extLst>
      <p:ext uri="{BB962C8B-B14F-4D97-AF65-F5344CB8AC3E}">
        <p14:creationId xmlns:p14="http://schemas.microsoft.com/office/powerpoint/2010/main" val="540398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B9A0A-ED67-44F6-8444-31D88E2D804F}" type="slidenum">
              <a:rPr lang="en-US" smtClean="0"/>
              <a:t>23</a:t>
            </a:fld>
            <a:endParaRPr lang="en-US" dirty="0"/>
          </a:p>
        </p:txBody>
      </p:sp>
    </p:spTree>
    <p:extLst>
      <p:ext uri="{BB962C8B-B14F-4D97-AF65-F5344CB8AC3E}">
        <p14:creationId xmlns:p14="http://schemas.microsoft.com/office/powerpoint/2010/main" val="666336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97DAFDF-24FD-46EB-8655-8368C4123F61}" type="slidenum">
              <a:rPr lang="en-US" altLang="en-US">
                <a:latin typeface="Calibri" panose="020F0502020204030204" pitchFamily="34" charset="0"/>
              </a:rPr>
              <a:pPr/>
              <a:t>24</a:t>
            </a:fld>
            <a:endParaRPr lang="en-US" altLang="en-US" dirty="0">
              <a:latin typeface="Calibri" panose="020F0502020204030204" pitchFamily="34" charset="0"/>
            </a:endParaRPr>
          </a:p>
        </p:txBody>
      </p:sp>
      <p:sp>
        <p:nvSpPr>
          <p:cNvPr id="119811" name="Rectangle 2"/>
          <p:cNvSpPr>
            <a:spLocks noGrp="1" noRot="1" noChangeAspect="1" noChangeArrowheads="1" noTextEdit="1"/>
          </p:cNvSpPr>
          <p:nvPr>
            <p:ph type="sldImg"/>
          </p:nvPr>
        </p:nvSpPr>
        <p:spPr bwMode="auto">
          <a:xfrm>
            <a:off x="1190625" y="704850"/>
            <a:ext cx="4630738" cy="3473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2" name="Rectangle 3"/>
          <p:cNvSpPr>
            <a:spLocks noGrp="1" noChangeArrowheads="1"/>
          </p:cNvSpPr>
          <p:nvPr>
            <p:ph type="body" idx="1"/>
          </p:nvPr>
        </p:nvSpPr>
        <p:spPr bwMode="auto">
          <a:xfrm>
            <a:off x="933450" y="4416425"/>
            <a:ext cx="514350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3275968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29EE84B-7536-4F58-B6C8-521C67FBA76D}" type="slidenum">
              <a:rPr lang="en-US" altLang="en-US">
                <a:latin typeface="Calibri" panose="020F0502020204030204" pitchFamily="34" charset="0"/>
              </a:rPr>
              <a:pPr/>
              <a:t>25</a:t>
            </a:fld>
            <a:endParaRPr lang="en-US" altLang="en-US" dirty="0">
              <a:latin typeface="Calibri" panose="020F0502020204030204" pitchFamily="34" charset="0"/>
            </a:endParaRPr>
          </a:p>
        </p:txBody>
      </p:sp>
      <p:sp>
        <p:nvSpPr>
          <p:cNvPr id="128003" name="Rectangle 2"/>
          <p:cNvSpPr>
            <a:spLocks noGrp="1" noRot="1" noChangeAspect="1" noChangeArrowheads="1" noTextEdit="1"/>
          </p:cNvSpPr>
          <p:nvPr>
            <p:ph type="sldImg"/>
          </p:nvPr>
        </p:nvSpPr>
        <p:spPr bwMode="auto">
          <a:xfrm>
            <a:off x="1190625" y="704850"/>
            <a:ext cx="4630738" cy="3473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4" name="Rectangle 3"/>
          <p:cNvSpPr>
            <a:spLocks noGrp="1" noChangeArrowheads="1"/>
          </p:cNvSpPr>
          <p:nvPr>
            <p:ph type="body" idx="1"/>
          </p:nvPr>
        </p:nvSpPr>
        <p:spPr bwMode="auto">
          <a:xfrm>
            <a:off x="933450" y="4416425"/>
            <a:ext cx="514350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2758010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F540AB-3606-4987-B9F8-D1C1AC5BBEEC}" type="slidenum">
              <a:rPr lang="en-US" altLang="en-US">
                <a:latin typeface="Calibri" panose="020F0502020204030204" pitchFamily="34" charset="0"/>
              </a:rPr>
              <a:pPr/>
              <a:t>27</a:t>
            </a:fld>
            <a:endParaRPr lang="en-US" altLang="en-US" dirty="0">
              <a:latin typeface="Calibri" panose="020F0502020204030204" pitchFamily="34" charset="0"/>
            </a:endParaRPr>
          </a:p>
        </p:txBody>
      </p:sp>
      <p:sp>
        <p:nvSpPr>
          <p:cNvPr id="143363" name="Rectangle 2"/>
          <p:cNvSpPr>
            <a:spLocks noGrp="1" noRot="1" noChangeAspect="1" noChangeArrowheads="1" noTextEdit="1"/>
          </p:cNvSpPr>
          <p:nvPr>
            <p:ph type="sldImg"/>
          </p:nvPr>
        </p:nvSpPr>
        <p:spPr bwMode="auto">
          <a:xfrm>
            <a:off x="1190625" y="704850"/>
            <a:ext cx="4630738" cy="3473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4" name="Rectangle 3"/>
          <p:cNvSpPr>
            <a:spLocks noGrp="1" noChangeArrowheads="1"/>
          </p:cNvSpPr>
          <p:nvPr>
            <p:ph type="body" idx="1"/>
          </p:nvPr>
        </p:nvSpPr>
        <p:spPr bwMode="auto">
          <a:xfrm>
            <a:off x="933450" y="4416425"/>
            <a:ext cx="514350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700689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5DA6BE-0323-44C2-A125-8D9E1EE3A9B6}" type="slidenum">
              <a:rPr lang="en-US" altLang="en-US">
                <a:latin typeface="Calibri" panose="020F0502020204030204" pitchFamily="34" charset="0"/>
              </a:rPr>
              <a:pPr/>
              <a:t>28</a:t>
            </a:fld>
            <a:endParaRPr lang="en-US" altLang="en-US" dirty="0">
              <a:latin typeface="Calibri" panose="020F0502020204030204" pitchFamily="34" charset="0"/>
            </a:endParaRPr>
          </a:p>
        </p:txBody>
      </p:sp>
      <p:sp>
        <p:nvSpPr>
          <p:cNvPr id="145411" name="Rectangle 2"/>
          <p:cNvSpPr>
            <a:spLocks noGrp="1" noRot="1" noChangeAspect="1" noChangeArrowheads="1" noTextEdit="1"/>
          </p:cNvSpPr>
          <p:nvPr>
            <p:ph type="sldImg"/>
          </p:nvPr>
        </p:nvSpPr>
        <p:spPr bwMode="auto">
          <a:xfrm>
            <a:off x="1190625" y="704850"/>
            <a:ext cx="4630738" cy="3473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2" name="Rectangle 3"/>
          <p:cNvSpPr>
            <a:spLocks noGrp="1" noChangeArrowheads="1"/>
          </p:cNvSpPr>
          <p:nvPr>
            <p:ph type="body" idx="1"/>
          </p:nvPr>
        </p:nvSpPr>
        <p:spPr bwMode="auto">
          <a:xfrm>
            <a:off x="933450" y="4416425"/>
            <a:ext cx="514350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2136281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DD465F0-5C47-4DDB-B93F-4DDAC429CDBC}" type="slidenum">
              <a:rPr lang="en-US" altLang="en-US">
                <a:latin typeface="Calibri" panose="020F0502020204030204" pitchFamily="34" charset="0"/>
              </a:rPr>
              <a:pPr/>
              <a:t>29</a:t>
            </a:fld>
            <a:endParaRPr lang="en-US" altLang="en-US" dirty="0">
              <a:latin typeface="Calibri" panose="020F0502020204030204" pitchFamily="34" charset="0"/>
            </a:endParaRPr>
          </a:p>
        </p:txBody>
      </p:sp>
    </p:spTree>
    <p:extLst>
      <p:ext uri="{BB962C8B-B14F-4D97-AF65-F5344CB8AC3E}">
        <p14:creationId xmlns:p14="http://schemas.microsoft.com/office/powerpoint/2010/main" val="2469447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8C1FBCB-D6A7-4230-8169-4116B249B62D}" type="slidenum">
              <a:rPr lang="en-US" altLang="en-US">
                <a:latin typeface="Calibri" panose="020F0502020204030204" pitchFamily="34" charset="0"/>
              </a:rPr>
              <a:pPr/>
              <a:t>30</a:t>
            </a:fld>
            <a:endParaRPr lang="en-US" altLang="en-US" dirty="0">
              <a:latin typeface="Calibri" panose="020F0502020204030204" pitchFamily="34" charset="0"/>
            </a:endParaRPr>
          </a:p>
        </p:txBody>
      </p:sp>
    </p:spTree>
    <p:extLst>
      <p:ext uri="{BB962C8B-B14F-4D97-AF65-F5344CB8AC3E}">
        <p14:creationId xmlns:p14="http://schemas.microsoft.com/office/powerpoint/2010/main" val="3351277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B9A0A-ED67-44F6-8444-31D88E2D804F}" type="slidenum">
              <a:rPr lang="en-US" smtClean="0"/>
              <a:t>35</a:t>
            </a:fld>
            <a:endParaRPr lang="en-US" dirty="0"/>
          </a:p>
        </p:txBody>
      </p:sp>
    </p:spTree>
    <p:extLst>
      <p:ext uri="{BB962C8B-B14F-4D97-AF65-F5344CB8AC3E}">
        <p14:creationId xmlns:p14="http://schemas.microsoft.com/office/powerpoint/2010/main" val="3168569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B9A0A-ED67-44F6-8444-31D88E2D804F}" type="slidenum">
              <a:rPr lang="en-US" smtClean="0"/>
              <a:t>36</a:t>
            </a:fld>
            <a:endParaRPr lang="en-US" dirty="0"/>
          </a:p>
        </p:txBody>
      </p:sp>
    </p:spTree>
    <p:extLst>
      <p:ext uri="{BB962C8B-B14F-4D97-AF65-F5344CB8AC3E}">
        <p14:creationId xmlns:p14="http://schemas.microsoft.com/office/powerpoint/2010/main" val="3694991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entails figuring</a:t>
            </a:r>
            <a:r>
              <a:rPr lang="en-US" baseline="0" dirty="0" smtClean="0"/>
              <a:t> our where you are what you need to do, what you can do and what will wait.  There will be friendly and unfriendly forces and there may be combat too!  This exercise will largely involve reading people and seeing who is with you and who is against you.  You must clearly understand this. </a:t>
            </a:r>
          </a:p>
          <a:p>
            <a:endParaRPr lang="en-US" dirty="0"/>
          </a:p>
        </p:txBody>
      </p:sp>
      <p:sp>
        <p:nvSpPr>
          <p:cNvPr id="4" name="Slide Number Placeholder 3"/>
          <p:cNvSpPr>
            <a:spLocks noGrp="1"/>
          </p:cNvSpPr>
          <p:nvPr>
            <p:ph type="sldNum" sz="quarter" idx="10"/>
          </p:nvPr>
        </p:nvSpPr>
        <p:spPr/>
        <p:txBody>
          <a:bodyPr/>
          <a:lstStyle/>
          <a:p>
            <a:fld id="{981ACABC-EB8C-4642-991E-DDF1CDDD2A46}"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806481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Not metrics for the LDP. It may be to early… but what does the business measure themselves against to show success?</a:t>
            </a:r>
          </a:p>
        </p:txBody>
      </p:sp>
      <p:sp>
        <p:nvSpPr>
          <p:cNvPr id="471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5055F16-07A6-4852-85E2-5CBCE11FFDAB}" type="slidenum">
              <a:rPr lang="en-US" altLang="en-US">
                <a:latin typeface="Calibri" panose="020F0502020204030204" pitchFamily="34" charset="0"/>
              </a:rPr>
              <a:pPr eaLnBrk="1" hangingPunct="1"/>
              <a:t>37</a:t>
            </a:fld>
            <a:endParaRPr lang="en-US" altLang="en-US" dirty="0">
              <a:latin typeface="Calibri" panose="020F0502020204030204" pitchFamily="34" charset="0"/>
            </a:endParaRPr>
          </a:p>
        </p:txBody>
      </p:sp>
    </p:spTree>
    <p:extLst>
      <p:ext uri="{BB962C8B-B14F-4D97-AF65-F5344CB8AC3E}">
        <p14:creationId xmlns:p14="http://schemas.microsoft.com/office/powerpoint/2010/main" val="3217669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fld id="{5CD07767-0BCF-4576-B8DF-6EEE97543026}" type="slidenum">
              <a:rPr lang="en-US" altLang="en-US" sz="1200">
                <a:latin typeface="Times New Roman" panose="02020603050405020304" pitchFamily="18" charset="0"/>
              </a:rPr>
              <a:pPr eaLnBrk="1" hangingPunct="1"/>
              <a:t>38</a:t>
            </a:fld>
            <a:endParaRPr lang="en-US" altLang="en-US" sz="1200" dirty="0">
              <a:latin typeface="Times New Roman" panose="02020603050405020304" pitchFamily="18"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701256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u="sng" dirty="0" smtClean="0"/>
              <a:t>Major Point</a:t>
            </a:r>
          </a:p>
          <a:p>
            <a:pPr eaLnBrk="1" hangingPunct="1">
              <a:spcBef>
                <a:spcPct val="0"/>
              </a:spcBef>
            </a:pPr>
            <a:endParaRPr lang="en-US" altLang="en-US" b="1" dirty="0" smtClean="0"/>
          </a:p>
          <a:p>
            <a:pPr eaLnBrk="1" hangingPunct="1">
              <a:spcBef>
                <a:spcPct val="0"/>
              </a:spcBef>
            </a:pPr>
            <a:r>
              <a:rPr lang="en-US" altLang="en-US" b="1" dirty="0" smtClean="0"/>
              <a:t>Remember that METRICS are not the same as RESULTS</a:t>
            </a:r>
          </a:p>
          <a:p>
            <a:pPr eaLnBrk="1" hangingPunct="1">
              <a:spcBef>
                <a:spcPct val="0"/>
              </a:spcBef>
            </a:pPr>
            <a:r>
              <a:rPr lang="en-US" altLang="en-US" b="1" dirty="0" smtClean="0"/>
              <a:t>Metrics collect data points, RESULTS show proof of action (what is actual vs what is collected)</a:t>
            </a:r>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9B04201-E25F-49F4-AEF7-1D636F17F0D7}" type="slidenum">
              <a:rPr lang="en-US" altLang="en-US">
                <a:latin typeface="Calibri" panose="020F0502020204030204" pitchFamily="34" charset="0"/>
              </a:rPr>
              <a:pPr eaLnBrk="1" hangingPunct="1"/>
              <a:t>39</a:t>
            </a:fld>
            <a:endParaRPr lang="en-US" altLang="en-US" dirty="0">
              <a:latin typeface="Calibri" panose="020F0502020204030204" pitchFamily="34" charset="0"/>
            </a:endParaRPr>
          </a:p>
        </p:txBody>
      </p:sp>
    </p:spTree>
    <p:extLst>
      <p:ext uri="{BB962C8B-B14F-4D97-AF65-F5344CB8AC3E}">
        <p14:creationId xmlns:p14="http://schemas.microsoft.com/office/powerpoint/2010/main" val="1059482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B9A0A-ED67-44F6-8444-31D88E2D804F}" type="slidenum">
              <a:rPr lang="en-US" smtClean="0"/>
              <a:t>40</a:t>
            </a:fld>
            <a:endParaRPr lang="en-US" dirty="0"/>
          </a:p>
        </p:txBody>
      </p:sp>
    </p:spTree>
    <p:extLst>
      <p:ext uri="{BB962C8B-B14F-4D97-AF65-F5344CB8AC3E}">
        <p14:creationId xmlns:p14="http://schemas.microsoft.com/office/powerpoint/2010/main" val="4046713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B9A0A-ED67-44F6-8444-31D88E2D804F}" type="slidenum">
              <a:rPr lang="en-US" smtClean="0"/>
              <a:t>41</a:t>
            </a:fld>
            <a:endParaRPr lang="en-US" dirty="0"/>
          </a:p>
        </p:txBody>
      </p:sp>
    </p:spTree>
    <p:extLst>
      <p:ext uri="{BB962C8B-B14F-4D97-AF65-F5344CB8AC3E}">
        <p14:creationId xmlns:p14="http://schemas.microsoft.com/office/powerpoint/2010/main" val="14298159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EF71446-BE68-4D46-9F1B-150B41B58AD1}" type="slidenum">
              <a:rPr lang="en-US" altLang="en-US">
                <a:latin typeface="Calibri" panose="020F0502020204030204" pitchFamily="34" charset="0"/>
              </a:rPr>
              <a:pPr/>
              <a:t>42</a:t>
            </a:fld>
            <a:endParaRPr lang="en-US" altLang="en-US" dirty="0">
              <a:latin typeface="Calibri" panose="020F0502020204030204" pitchFamily="34" charset="0"/>
            </a:endParaRPr>
          </a:p>
        </p:txBody>
      </p:sp>
    </p:spTree>
    <p:extLst>
      <p:ext uri="{BB962C8B-B14F-4D97-AF65-F5344CB8AC3E}">
        <p14:creationId xmlns:p14="http://schemas.microsoft.com/office/powerpoint/2010/main" val="4163960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B9A0A-ED67-44F6-8444-31D88E2D804F}" type="slidenum">
              <a:rPr lang="en-US" smtClean="0"/>
              <a:t>43</a:t>
            </a:fld>
            <a:endParaRPr lang="en-US" dirty="0"/>
          </a:p>
        </p:txBody>
      </p:sp>
    </p:spTree>
    <p:extLst>
      <p:ext uri="{BB962C8B-B14F-4D97-AF65-F5344CB8AC3E}">
        <p14:creationId xmlns:p14="http://schemas.microsoft.com/office/powerpoint/2010/main" val="39417467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0323CCD-7BB1-4E01-A078-D696347FCAB9}" type="slidenum">
              <a:rPr lang="en-US" altLang="en-US">
                <a:latin typeface="Calibri" panose="020F0502020204030204" pitchFamily="34" charset="0"/>
              </a:rPr>
              <a:pPr eaLnBrk="1" hangingPunct="1"/>
              <a:t>45</a:t>
            </a:fld>
            <a:endParaRPr lang="en-US" altLang="en-US" dirty="0">
              <a:latin typeface="Calibri" panose="020F0502020204030204" pitchFamily="34" charset="0"/>
            </a:endParaRPr>
          </a:p>
        </p:txBody>
      </p:sp>
    </p:spTree>
    <p:extLst>
      <p:ext uri="{BB962C8B-B14F-4D97-AF65-F5344CB8AC3E}">
        <p14:creationId xmlns:p14="http://schemas.microsoft.com/office/powerpoint/2010/main" val="21120001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B9A0A-ED67-44F6-8444-31D88E2D804F}" type="slidenum">
              <a:rPr lang="en-US" smtClean="0"/>
              <a:t>47</a:t>
            </a:fld>
            <a:endParaRPr lang="en-US" dirty="0"/>
          </a:p>
        </p:txBody>
      </p:sp>
    </p:spTree>
    <p:extLst>
      <p:ext uri="{BB962C8B-B14F-4D97-AF65-F5344CB8AC3E}">
        <p14:creationId xmlns:p14="http://schemas.microsoft.com/office/powerpoint/2010/main" val="2331117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fld id="{87C495A0-6A3D-4E97-A427-03B08E50935A}" type="slidenum">
              <a:rPr lang="en-US" altLang="en-US" sz="1200">
                <a:latin typeface="Times New Roman" panose="02020603050405020304" pitchFamily="18" charset="0"/>
              </a:rPr>
              <a:pPr eaLnBrk="1" hangingPunct="1"/>
              <a:t>48</a:t>
            </a:fld>
            <a:endParaRPr lang="en-US" altLang="en-US" sz="1200" dirty="0">
              <a:latin typeface="Times New Roman" panose="02020603050405020304"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951455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Sumser on a recent Drive Thru HR spoke about the future of HR and how it will eventually be a numbers driving field like all other</a:t>
            </a:r>
            <a:r>
              <a:rPr lang="en-US" baseline="0" dirty="0" smtClean="0"/>
              <a:t> business fields already are required.  He envisions some HR professionals eventually loosing their jobs because they can’t get the numbers right.  The future of HR will be technology based.  In many ways it already is especially if you compare it to the 1990’s when the first HR technology was introduced called Applicant Tracking.  Personally, the company I worked for at the time was on top of this as one of my projects was to research and implement a training tracking software.  We settled with a program called Registrar.</a:t>
            </a:r>
          </a:p>
          <a:p>
            <a:endParaRPr lang="en-US" baseline="0" dirty="0" smtClean="0"/>
          </a:p>
          <a:p>
            <a:r>
              <a:rPr lang="en-US" sz="1200" b="1" i="0" kern="1200" dirty="0" smtClean="0">
                <a:solidFill>
                  <a:schemeClr val="tx1"/>
                </a:solidFill>
                <a:effectLst/>
                <a:latin typeface="+mn-lt"/>
                <a:ea typeface="+mn-ea"/>
                <a:cs typeface="+mn-cs"/>
              </a:rPr>
              <a:t>Registrar</a:t>
            </a:r>
            <a:r>
              <a:rPr lang="en-US" sz="1200" b="0" i="0" kern="1200" dirty="0" smtClean="0">
                <a:solidFill>
                  <a:schemeClr val="tx1"/>
                </a:solidFill>
                <a:effectLst/>
                <a:latin typeface="+mn-lt"/>
                <a:ea typeface="+mn-ea"/>
                <a:cs typeface="+mn-cs"/>
              </a:rPr>
              <a:t> was software used in the personnel or human resources (HR) area of businesses. It was the first piece of software developed</a:t>
            </a:r>
            <a:r>
              <a:rPr lang="en-US" sz="1200" b="0" i="0" kern="1200" baseline="30000" dirty="0" smtClean="0">
                <a:solidFill>
                  <a:schemeClr val="tx1"/>
                </a:solidFill>
                <a:effectLst/>
                <a:latin typeface="+mn-lt"/>
                <a:ea typeface="+mn-ea"/>
                <a:cs typeface="+mn-cs"/>
              </a:rPr>
              <a:t>[</a:t>
            </a:r>
            <a:r>
              <a:rPr lang="en-US" sz="1200" b="0" i="1" u="none" strike="noStrike" kern="1200" baseline="30000" dirty="0" smtClean="0">
                <a:solidFill>
                  <a:schemeClr val="tx1"/>
                </a:solidFill>
                <a:effectLst/>
                <a:latin typeface="+mn-lt"/>
                <a:ea typeface="+mn-ea"/>
                <a:cs typeface="+mn-cs"/>
                <a:hlinkClick r:id="rId3" tooltip="Wikipedia:Citation needed"/>
              </a:rPr>
              <a:t>citation needed</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to provide HR with the ability to </a:t>
            </a:r>
            <a:r>
              <a:rPr lang="en-US" sz="1200" b="0" i="0" kern="1200" dirty="0" smtClean="0">
                <a:solidFill>
                  <a:srgbClr val="FFFF00"/>
                </a:solidFill>
                <a:effectLst/>
                <a:latin typeface="+mn-lt"/>
                <a:ea typeface="+mn-ea"/>
                <a:cs typeface="+mn-cs"/>
              </a:rPr>
              <a:t>manage training administration, booking people on courses, sending call-up letters, and recording their attendance.</a:t>
            </a:r>
            <a:r>
              <a:rPr lang="en-US" sz="1200" b="0" i="0" kern="1200" dirty="0" smtClean="0">
                <a:solidFill>
                  <a:schemeClr val="tx1"/>
                </a:solidFill>
                <a:effectLst/>
                <a:latin typeface="+mn-lt"/>
                <a:ea typeface="+mn-ea"/>
                <a:cs typeface="+mn-cs"/>
              </a:rPr>
              <a:t> It enabled HR users to build their own data dictionaries without any help from their IT people.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Registrar software was created by Silton-Bookman Systems (SBS). It was launched in the USA in 1984 and became one of the leading training administration software programs on the market with over 5000 installations.</a:t>
            </a:r>
            <a:r>
              <a:rPr lang="en-US" sz="1200" b="0" i="0" u="none" strike="noStrike" kern="1200" baseline="30000" dirty="0" smtClean="0">
                <a:solidFill>
                  <a:schemeClr val="tx1"/>
                </a:solidFill>
                <a:effectLst/>
                <a:latin typeface="+mn-lt"/>
                <a:ea typeface="+mn-ea"/>
                <a:cs typeface="+mn-cs"/>
                <a:hlinkClick r:id="rId4"/>
              </a:rPr>
              <a:t>[1]</a:t>
            </a:r>
            <a:r>
              <a:rPr lang="en-US" sz="1200" b="0" i="0" kern="1200" dirty="0" smtClean="0">
                <a:solidFill>
                  <a:schemeClr val="tx1"/>
                </a:solidFill>
                <a:effectLst/>
                <a:latin typeface="+mn-lt"/>
                <a:ea typeface="+mn-ea"/>
                <a:cs typeface="+mn-cs"/>
              </a:rPr>
              <a:t> It was eventually incorporated into an </a:t>
            </a:r>
            <a:r>
              <a:rPr lang="en-US" sz="1200" b="0" i="0" u="none" strike="noStrike" kern="1200" dirty="0" smtClean="0">
                <a:solidFill>
                  <a:schemeClr val="tx1"/>
                </a:solidFill>
                <a:effectLst/>
                <a:latin typeface="+mn-lt"/>
                <a:ea typeface="+mn-ea"/>
                <a:cs typeface="+mn-cs"/>
                <a:hlinkClick r:id="rId5" tooltip="Learning management system"/>
              </a:rPr>
              <a:t>LMS</a:t>
            </a:r>
            <a:r>
              <a:rPr lang="en-US" sz="1200" b="0" i="0" kern="1200" dirty="0" smtClean="0">
                <a:solidFill>
                  <a:schemeClr val="tx1"/>
                </a:solidFill>
                <a:effectLst/>
                <a:latin typeface="+mn-lt"/>
                <a:ea typeface="+mn-ea"/>
                <a:cs typeface="+mn-cs"/>
              </a:rPr>
              <a:t> when SBS merged with Pathlore in 2000. Therefore Registrar itself is no longer available for sale. Pathlore was subsequently acquired by </a:t>
            </a:r>
            <a:r>
              <a:rPr lang="en-US" sz="1200" b="0" i="0" u="none" strike="noStrike" kern="1200" dirty="0" smtClean="0">
                <a:solidFill>
                  <a:schemeClr val="tx1"/>
                </a:solidFill>
                <a:effectLst/>
                <a:latin typeface="+mn-lt"/>
                <a:ea typeface="+mn-ea"/>
                <a:cs typeface="+mn-cs"/>
                <a:hlinkClick r:id="rId6" tooltip="SumTotal Systems"/>
              </a:rPr>
              <a:t>SumTotal Systems</a:t>
            </a:r>
            <a:r>
              <a:rPr lang="en-US" sz="1200" b="0" i="0" kern="1200" dirty="0" smtClean="0">
                <a:solidFill>
                  <a:schemeClr val="tx1"/>
                </a:solidFill>
                <a:effectLst/>
                <a:latin typeface="+mn-lt"/>
                <a:ea typeface="+mn-ea"/>
                <a:cs typeface="+mn-cs"/>
              </a:rPr>
              <a:t> in 2005.</a:t>
            </a:r>
          </a:p>
        </p:txBody>
      </p:sp>
      <p:sp>
        <p:nvSpPr>
          <p:cNvPr id="4" name="Slide Number Placeholder 3"/>
          <p:cNvSpPr>
            <a:spLocks noGrp="1"/>
          </p:cNvSpPr>
          <p:nvPr>
            <p:ph type="sldNum" sz="quarter" idx="10"/>
          </p:nvPr>
        </p:nvSpPr>
        <p:spPr/>
        <p:txBody>
          <a:bodyPr/>
          <a:lstStyle/>
          <a:p>
            <a:fld id="{252B9A0A-ED67-44F6-8444-31D88E2D804F}" type="slidenum">
              <a:rPr lang="en-US" smtClean="0"/>
              <a:t>7</a:t>
            </a:fld>
            <a:endParaRPr lang="en-US" dirty="0"/>
          </a:p>
        </p:txBody>
      </p:sp>
    </p:spTree>
    <p:extLst>
      <p:ext uri="{BB962C8B-B14F-4D97-AF65-F5344CB8AC3E}">
        <p14:creationId xmlns:p14="http://schemas.microsoft.com/office/powerpoint/2010/main" val="16226325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B9A0A-ED67-44F6-8444-31D88E2D804F}" type="slidenum">
              <a:rPr lang="en-US" smtClean="0"/>
              <a:t>49</a:t>
            </a:fld>
            <a:endParaRPr lang="en-US" dirty="0"/>
          </a:p>
        </p:txBody>
      </p:sp>
    </p:spTree>
    <p:extLst>
      <p:ext uri="{BB962C8B-B14F-4D97-AF65-F5344CB8AC3E}">
        <p14:creationId xmlns:p14="http://schemas.microsoft.com/office/powerpoint/2010/main" val="18582842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fld id="{49A63B9C-020E-4790-9D18-45B49F918F1D}" type="slidenum">
              <a:rPr lang="en-US" altLang="en-US" sz="1200">
                <a:latin typeface="Times New Roman" panose="02020603050405020304" pitchFamily="18" charset="0"/>
              </a:rPr>
              <a:pPr eaLnBrk="1" hangingPunct="1"/>
              <a:t>54</a:t>
            </a:fld>
            <a:endParaRPr lang="en-US" altLang="en-US" sz="1200" dirty="0">
              <a:latin typeface="Times New Roman" panose="02020603050405020304" pitchFamily="18"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9330275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fld id="{C55C4478-3774-456E-9344-A481A06BEE20}" type="slidenum">
              <a:rPr lang="en-US" altLang="en-US" sz="1200">
                <a:latin typeface="Times New Roman" panose="02020603050405020304" pitchFamily="18" charset="0"/>
              </a:rPr>
              <a:pPr eaLnBrk="1" hangingPunct="1"/>
              <a:t>55</a:t>
            </a:fld>
            <a:endParaRPr lang="en-US" altLang="en-US" sz="1200" dirty="0">
              <a:latin typeface="Times New Roman" panose="02020603050405020304" pitchFamily="18"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4747820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fld id="{5F7274D4-2ECE-4216-9D51-943498726FB3}" type="slidenum">
              <a:rPr lang="en-US" altLang="en-US" sz="1200">
                <a:latin typeface="Times New Roman" panose="02020603050405020304" pitchFamily="18" charset="0"/>
              </a:rPr>
              <a:pPr eaLnBrk="1" hangingPunct="1"/>
              <a:t>56</a:t>
            </a:fld>
            <a:endParaRPr lang="en-US" altLang="en-US" sz="1200" dirty="0">
              <a:latin typeface="Times New Roman" panose="02020603050405020304" pitchFamily="18"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896111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B9A0A-ED67-44F6-8444-31D88E2D804F}" type="slidenum">
              <a:rPr lang="en-US" smtClean="0"/>
              <a:t>58</a:t>
            </a:fld>
            <a:endParaRPr lang="en-US" dirty="0"/>
          </a:p>
        </p:txBody>
      </p:sp>
    </p:spTree>
    <p:extLst>
      <p:ext uri="{BB962C8B-B14F-4D97-AF65-F5344CB8AC3E}">
        <p14:creationId xmlns:p14="http://schemas.microsoft.com/office/powerpoint/2010/main" val="24057075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B9A0A-ED67-44F6-8444-31D88E2D804F}" type="slidenum">
              <a:rPr lang="en-US" smtClean="0"/>
              <a:t>59</a:t>
            </a:fld>
            <a:endParaRPr lang="en-US" dirty="0"/>
          </a:p>
        </p:txBody>
      </p:sp>
    </p:spTree>
    <p:extLst>
      <p:ext uri="{BB962C8B-B14F-4D97-AF65-F5344CB8AC3E}">
        <p14:creationId xmlns:p14="http://schemas.microsoft.com/office/powerpoint/2010/main" val="30652582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54596" indent="-290230" eaLnBrk="0" hangingPunct="0">
              <a:defRPr>
                <a:solidFill>
                  <a:schemeClr val="tx1"/>
                </a:solidFill>
                <a:latin typeface="Arial" pitchFamily="34" charset="0"/>
              </a:defRPr>
            </a:lvl2pPr>
            <a:lvl3pPr marL="1160918" indent="-232183" eaLnBrk="0" hangingPunct="0">
              <a:defRPr>
                <a:solidFill>
                  <a:schemeClr val="tx1"/>
                </a:solidFill>
                <a:latin typeface="Arial" pitchFamily="34" charset="0"/>
              </a:defRPr>
            </a:lvl3pPr>
            <a:lvl4pPr marL="1625285" indent="-232183" eaLnBrk="0" hangingPunct="0">
              <a:defRPr>
                <a:solidFill>
                  <a:schemeClr val="tx1"/>
                </a:solidFill>
                <a:latin typeface="Arial" pitchFamily="34" charset="0"/>
              </a:defRPr>
            </a:lvl4pPr>
            <a:lvl5pPr marL="2089651" indent="-232183" eaLnBrk="0" hangingPunct="0">
              <a:defRPr>
                <a:solidFill>
                  <a:schemeClr val="tx1"/>
                </a:solidFill>
                <a:latin typeface="Arial" pitchFamily="34" charset="0"/>
              </a:defRPr>
            </a:lvl5pPr>
            <a:lvl6pPr marL="2554018" indent="-232183" eaLnBrk="0" fontAlgn="base" hangingPunct="0">
              <a:spcBef>
                <a:spcPct val="0"/>
              </a:spcBef>
              <a:spcAft>
                <a:spcPct val="0"/>
              </a:spcAft>
              <a:defRPr>
                <a:solidFill>
                  <a:schemeClr val="tx1"/>
                </a:solidFill>
                <a:latin typeface="Arial" pitchFamily="34" charset="0"/>
              </a:defRPr>
            </a:lvl6pPr>
            <a:lvl7pPr marL="3018386" indent="-232183" eaLnBrk="0" fontAlgn="base" hangingPunct="0">
              <a:spcBef>
                <a:spcPct val="0"/>
              </a:spcBef>
              <a:spcAft>
                <a:spcPct val="0"/>
              </a:spcAft>
              <a:defRPr>
                <a:solidFill>
                  <a:schemeClr val="tx1"/>
                </a:solidFill>
                <a:latin typeface="Arial" pitchFamily="34" charset="0"/>
              </a:defRPr>
            </a:lvl7pPr>
            <a:lvl8pPr marL="3482753" indent="-232183" eaLnBrk="0" fontAlgn="base" hangingPunct="0">
              <a:spcBef>
                <a:spcPct val="0"/>
              </a:spcBef>
              <a:spcAft>
                <a:spcPct val="0"/>
              </a:spcAft>
              <a:defRPr>
                <a:solidFill>
                  <a:schemeClr val="tx1"/>
                </a:solidFill>
                <a:latin typeface="Arial" pitchFamily="34" charset="0"/>
              </a:defRPr>
            </a:lvl8pPr>
            <a:lvl9pPr marL="3947119" indent="-232183" eaLnBrk="0" fontAlgn="base" hangingPunct="0">
              <a:spcBef>
                <a:spcPct val="0"/>
              </a:spcBef>
              <a:spcAft>
                <a:spcPct val="0"/>
              </a:spcAft>
              <a:defRPr>
                <a:solidFill>
                  <a:schemeClr val="tx1"/>
                </a:solidFill>
                <a:latin typeface="Arial" pitchFamily="34" charset="0"/>
              </a:defRPr>
            </a:lvl9pPr>
          </a:lstStyle>
          <a:p>
            <a:pPr eaLnBrk="1" hangingPunct="1"/>
            <a:fld id="{55D26FE1-E32E-4A77-A593-FB4695E5A8FE}" type="slidenum">
              <a:rPr lang="en-US" smtClean="0"/>
              <a:pPr eaLnBrk="1" hangingPunct="1"/>
              <a:t>60</a:t>
            </a:fld>
            <a:endParaRPr lang="en-US" dirty="0" smtClean="0"/>
          </a:p>
        </p:txBody>
      </p:sp>
    </p:spTree>
    <p:extLst>
      <p:ext uri="{BB962C8B-B14F-4D97-AF65-F5344CB8AC3E}">
        <p14:creationId xmlns:p14="http://schemas.microsoft.com/office/powerpoint/2010/main" val="7571923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D67FBB5F-71A3-42FA-97B6-8F9C334473E6}" type="slidenum">
              <a:rPr lang="en-US" smtClean="0">
                <a:latin typeface="Tahoma" pitchFamily="34" charset="0"/>
              </a:rPr>
              <a:pPr eaLnBrk="1" fontAlgn="base" hangingPunct="1">
                <a:spcBef>
                  <a:spcPct val="0"/>
                </a:spcBef>
                <a:spcAft>
                  <a:spcPct val="0"/>
                </a:spcAft>
              </a:pPr>
              <a:t>61</a:t>
            </a:fld>
            <a:endParaRPr lang="en-US" dirty="0" smtClean="0">
              <a:latin typeface="Tahoma" pitchFamily="34" charset="0"/>
            </a:endParaRPr>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Tree>
    <p:extLst>
      <p:ext uri="{BB962C8B-B14F-4D97-AF65-F5344CB8AC3E}">
        <p14:creationId xmlns:p14="http://schemas.microsoft.com/office/powerpoint/2010/main" val="954633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A805264-13E6-4D63-ABD2-D316FDE3E3A6}" type="slidenum">
              <a:rPr lang="en-US" altLang="en-US">
                <a:latin typeface="Calibri" panose="020F0502020204030204" pitchFamily="34" charset="0"/>
              </a:rPr>
              <a:pPr/>
              <a:t>8</a:t>
            </a:fld>
            <a:endParaRPr lang="en-US" altLang="en-US" dirty="0">
              <a:latin typeface="Calibri" panose="020F0502020204030204" pitchFamily="34" charset="0"/>
            </a:endParaRPr>
          </a:p>
        </p:txBody>
      </p:sp>
    </p:spTree>
    <p:extLst>
      <p:ext uri="{BB962C8B-B14F-4D97-AF65-F5344CB8AC3E}">
        <p14:creationId xmlns:p14="http://schemas.microsoft.com/office/powerpoint/2010/main" val="1805700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B9A0A-ED67-44F6-8444-31D88E2D804F}" type="slidenum">
              <a:rPr lang="en-US" smtClean="0"/>
              <a:t>12</a:t>
            </a:fld>
            <a:endParaRPr lang="en-US" dirty="0"/>
          </a:p>
        </p:txBody>
      </p:sp>
    </p:spTree>
    <p:extLst>
      <p:ext uri="{BB962C8B-B14F-4D97-AF65-F5344CB8AC3E}">
        <p14:creationId xmlns:p14="http://schemas.microsoft.com/office/powerpoint/2010/main" val="3301822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B9A0A-ED67-44F6-8444-31D88E2D804F}" type="slidenum">
              <a:rPr lang="en-US" smtClean="0"/>
              <a:t>13</a:t>
            </a:fld>
            <a:endParaRPr lang="en-US" dirty="0"/>
          </a:p>
        </p:txBody>
      </p:sp>
    </p:spTree>
    <p:extLst>
      <p:ext uri="{BB962C8B-B14F-4D97-AF65-F5344CB8AC3E}">
        <p14:creationId xmlns:p14="http://schemas.microsoft.com/office/powerpoint/2010/main" val="1572958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B9A0A-ED67-44F6-8444-31D88E2D804F}" type="slidenum">
              <a:rPr lang="en-US" smtClean="0"/>
              <a:t>14</a:t>
            </a:fld>
            <a:endParaRPr lang="en-US" dirty="0"/>
          </a:p>
        </p:txBody>
      </p:sp>
    </p:spTree>
    <p:extLst>
      <p:ext uri="{BB962C8B-B14F-4D97-AF65-F5344CB8AC3E}">
        <p14:creationId xmlns:p14="http://schemas.microsoft.com/office/powerpoint/2010/main" val="1162222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B9A0A-ED67-44F6-8444-31D88E2D804F}" type="slidenum">
              <a:rPr lang="en-US" smtClean="0"/>
              <a:t>17</a:t>
            </a:fld>
            <a:endParaRPr lang="en-US" dirty="0"/>
          </a:p>
        </p:txBody>
      </p:sp>
    </p:spTree>
    <p:extLst>
      <p:ext uri="{BB962C8B-B14F-4D97-AF65-F5344CB8AC3E}">
        <p14:creationId xmlns:p14="http://schemas.microsoft.com/office/powerpoint/2010/main" val="2253115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B9A0A-ED67-44F6-8444-31D88E2D804F}" type="slidenum">
              <a:rPr lang="en-US" smtClean="0"/>
              <a:t>18</a:t>
            </a:fld>
            <a:endParaRPr lang="en-US" dirty="0"/>
          </a:p>
        </p:txBody>
      </p:sp>
    </p:spTree>
    <p:extLst>
      <p:ext uri="{BB962C8B-B14F-4D97-AF65-F5344CB8AC3E}">
        <p14:creationId xmlns:p14="http://schemas.microsoft.com/office/powerpoint/2010/main" val="426921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9BD63F-AFA8-474F-B767-6861302E392E}" type="datetimeFigureOut">
              <a:rPr lang="en-US" smtClean="0"/>
              <a:t>5/12/2015</a:t>
            </a:fld>
            <a:endParaRPr lang="en-US" dirty="0"/>
          </a:p>
        </p:txBody>
      </p:sp>
      <p:sp>
        <p:nvSpPr>
          <p:cNvPr id="5" name="Footer Placeholder 4"/>
          <p:cNvSpPr>
            <a:spLocks noGrp="1"/>
          </p:cNvSpPr>
          <p:nvPr>
            <p:ph type="ftr" sz="quarter" idx="11"/>
          </p:nvPr>
        </p:nvSpPr>
        <p:spPr/>
        <p:txBody>
          <a:bodyPr/>
          <a:lstStyle/>
          <a:p>
            <a:r>
              <a:rPr lang="en-US" dirty="0" smtClean="0"/>
              <a:t>www.rogershr.com</a:t>
            </a:r>
          </a:p>
        </p:txBody>
      </p:sp>
      <p:sp>
        <p:nvSpPr>
          <p:cNvPr id="6" name="Slide Number Placeholder 5"/>
          <p:cNvSpPr>
            <a:spLocks noGrp="1"/>
          </p:cNvSpPr>
          <p:nvPr>
            <p:ph type="sldNum" sz="quarter" idx="12"/>
          </p:nvPr>
        </p:nvSpPr>
        <p:spPr/>
        <p:txBody>
          <a:bodyPr/>
          <a:lstStyle/>
          <a:p>
            <a:fld id="{15256D2C-2FB6-4045-B160-A2624A236BB2}"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8184476" y="5435013"/>
            <a:ext cx="957155" cy="853514"/>
          </a:xfrm>
          <a:prstGeom prst="rect">
            <a:avLst/>
          </a:prstGeom>
        </p:spPr>
      </p:pic>
    </p:spTree>
    <p:extLst>
      <p:ext uri="{BB962C8B-B14F-4D97-AF65-F5344CB8AC3E}">
        <p14:creationId xmlns:p14="http://schemas.microsoft.com/office/powerpoint/2010/main" val="2761825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9BD63F-AFA8-474F-B767-6861302E392E}" type="datetimeFigureOut">
              <a:rPr lang="en-US" smtClean="0"/>
              <a:t>5/12/2015</a:t>
            </a:fld>
            <a:endParaRPr lang="en-US" dirty="0"/>
          </a:p>
        </p:txBody>
      </p:sp>
      <p:sp>
        <p:nvSpPr>
          <p:cNvPr id="5" name="Footer Placeholder 4"/>
          <p:cNvSpPr>
            <a:spLocks noGrp="1"/>
          </p:cNvSpPr>
          <p:nvPr>
            <p:ph type="ftr" sz="quarter" idx="11"/>
          </p:nvPr>
        </p:nvSpPr>
        <p:spPr/>
        <p:txBody>
          <a:bodyPr/>
          <a:lstStyle/>
          <a:p>
            <a:r>
              <a:rPr lang="en-US" dirty="0" smtClean="0"/>
              <a:t>www.rogershr.com</a:t>
            </a:r>
          </a:p>
        </p:txBody>
      </p:sp>
      <p:sp>
        <p:nvSpPr>
          <p:cNvPr id="6" name="Slide Number Placeholder 5"/>
          <p:cNvSpPr>
            <a:spLocks noGrp="1"/>
          </p:cNvSpPr>
          <p:nvPr>
            <p:ph type="sldNum" sz="quarter" idx="12"/>
          </p:nvPr>
        </p:nvSpPr>
        <p:spPr/>
        <p:txBody>
          <a:bodyPr/>
          <a:lstStyle/>
          <a:p>
            <a:fld id="{15256D2C-2FB6-4045-B160-A2624A236BB2}" type="slidenum">
              <a:rPr lang="en-US" smtClean="0"/>
              <a:t>‹#›</a:t>
            </a:fld>
            <a:endParaRPr lang="en-US" dirty="0"/>
          </a:p>
        </p:txBody>
      </p:sp>
    </p:spTree>
    <p:extLst>
      <p:ext uri="{BB962C8B-B14F-4D97-AF65-F5344CB8AC3E}">
        <p14:creationId xmlns:p14="http://schemas.microsoft.com/office/powerpoint/2010/main" val="2285317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9BD63F-AFA8-474F-B767-6861302E392E}" type="datetimeFigureOut">
              <a:rPr lang="en-US" smtClean="0"/>
              <a:t>5/12/2015</a:t>
            </a:fld>
            <a:endParaRPr lang="en-US" dirty="0"/>
          </a:p>
        </p:txBody>
      </p:sp>
      <p:sp>
        <p:nvSpPr>
          <p:cNvPr id="5" name="Footer Placeholder 4"/>
          <p:cNvSpPr>
            <a:spLocks noGrp="1"/>
          </p:cNvSpPr>
          <p:nvPr>
            <p:ph type="ftr" sz="quarter" idx="11"/>
          </p:nvPr>
        </p:nvSpPr>
        <p:spPr/>
        <p:txBody>
          <a:bodyPr/>
          <a:lstStyle/>
          <a:p>
            <a:r>
              <a:rPr lang="en-US" dirty="0" smtClean="0"/>
              <a:t>www.rogershr.com</a:t>
            </a:r>
          </a:p>
        </p:txBody>
      </p:sp>
      <p:sp>
        <p:nvSpPr>
          <p:cNvPr id="6" name="Slide Number Placeholder 5"/>
          <p:cNvSpPr>
            <a:spLocks noGrp="1"/>
          </p:cNvSpPr>
          <p:nvPr>
            <p:ph type="sldNum" sz="quarter" idx="12"/>
          </p:nvPr>
        </p:nvSpPr>
        <p:spPr/>
        <p:txBody>
          <a:bodyPr/>
          <a:lstStyle/>
          <a:p>
            <a:fld id="{15256D2C-2FB6-4045-B160-A2624A236BB2}" type="slidenum">
              <a:rPr lang="en-US" smtClean="0"/>
              <a:t>‹#›</a:t>
            </a:fld>
            <a:endParaRPr lang="en-US" dirty="0"/>
          </a:p>
        </p:txBody>
      </p:sp>
      <p:pic>
        <p:nvPicPr>
          <p:cNvPr id="9" name="Picture 8"/>
          <p:cNvPicPr>
            <a:picLocks noChangeAspect="1"/>
          </p:cNvPicPr>
          <p:nvPr userDrawn="1"/>
        </p:nvPicPr>
        <p:blipFill>
          <a:blip r:embed="rId2"/>
          <a:stretch>
            <a:fillRect/>
          </a:stretch>
        </p:blipFill>
        <p:spPr>
          <a:xfrm rot="5400000">
            <a:off x="35772" y="5383193"/>
            <a:ext cx="957155" cy="853514"/>
          </a:xfrm>
          <a:prstGeom prst="rect">
            <a:avLst/>
          </a:prstGeom>
        </p:spPr>
      </p:pic>
    </p:spTree>
    <p:extLst>
      <p:ext uri="{BB962C8B-B14F-4D97-AF65-F5344CB8AC3E}">
        <p14:creationId xmlns:p14="http://schemas.microsoft.com/office/powerpoint/2010/main" val="441085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362200"/>
            <a:ext cx="38100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62200"/>
            <a:ext cx="38100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dirty="0" smtClean="0"/>
              <a:t>www.rogershr.com</a:t>
            </a:r>
            <a:endParaRPr lang="en-US" dirty="0"/>
          </a:p>
        </p:txBody>
      </p:sp>
      <p:sp>
        <p:nvSpPr>
          <p:cNvPr id="6" name="Slide Number Placeholder 5"/>
          <p:cNvSpPr>
            <a:spLocks noGrp="1"/>
          </p:cNvSpPr>
          <p:nvPr>
            <p:ph type="sldNum" sz="quarter" idx="11"/>
          </p:nvPr>
        </p:nvSpPr>
        <p:spPr/>
        <p:txBody>
          <a:bodyPr/>
          <a:lstStyle>
            <a:lvl1pPr>
              <a:defRPr/>
            </a:lvl1pPr>
          </a:lstStyle>
          <a:p>
            <a:pPr>
              <a:defRPr/>
            </a:pPr>
            <a:r>
              <a:rPr lang="en-US" altLang="en-US" dirty="0"/>
              <a:t>1-</a:t>
            </a:r>
            <a:fld id="{B646B674-BA38-4103-B7AF-18CB0F889C99}" type="slidenum">
              <a:rPr lang="en-US" altLang="en-US"/>
              <a:pPr>
                <a:defRPr/>
              </a:pPr>
              <a:t>‹#›</a:t>
            </a:fld>
            <a:endParaRPr lang="en-US" altLang="en-US" dirty="0"/>
          </a:p>
        </p:txBody>
      </p:sp>
      <p:pic>
        <p:nvPicPr>
          <p:cNvPr id="8" name="Picture 7"/>
          <p:cNvPicPr>
            <a:picLocks noChangeAspect="1"/>
          </p:cNvPicPr>
          <p:nvPr userDrawn="1"/>
        </p:nvPicPr>
        <p:blipFill>
          <a:blip r:embed="rId2"/>
          <a:stretch>
            <a:fillRect/>
          </a:stretch>
        </p:blipFill>
        <p:spPr>
          <a:xfrm>
            <a:off x="949394" y="6459119"/>
            <a:ext cx="1853345" cy="365792"/>
          </a:xfrm>
          <a:prstGeom prst="rect">
            <a:avLst/>
          </a:prstGeom>
        </p:spPr>
      </p:pic>
    </p:spTree>
    <p:extLst>
      <p:ext uri="{BB962C8B-B14F-4D97-AF65-F5344CB8AC3E}">
        <p14:creationId xmlns:p14="http://schemas.microsoft.com/office/powerpoint/2010/main" val="373788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362200"/>
            <a:ext cx="7772400" cy="3733800"/>
          </a:xfrm>
        </p:spPr>
        <p:txBody>
          <a:bodyPr/>
          <a:lstStyle/>
          <a:p>
            <a:pPr lvl="0"/>
            <a:endParaRPr lang="en-US" noProof="0" dirty="0"/>
          </a:p>
        </p:txBody>
      </p:sp>
      <p:sp>
        <p:nvSpPr>
          <p:cNvPr id="4" name="Footer Placeholder 4"/>
          <p:cNvSpPr>
            <a:spLocks noGrp="1"/>
          </p:cNvSpPr>
          <p:nvPr>
            <p:ph type="ftr" sz="quarter" idx="10"/>
          </p:nvPr>
        </p:nvSpPr>
        <p:spPr/>
        <p:txBody>
          <a:bodyPr/>
          <a:lstStyle>
            <a:lvl1pPr>
              <a:defRPr/>
            </a:lvl1pPr>
          </a:lstStyle>
          <a:p>
            <a:pPr>
              <a:defRPr/>
            </a:pPr>
            <a:r>
              <a:rPr lang="en-US" dirty="0" smtClean="0"/>
              <a:t>www.rogershr.com</a:t>
            </a:r>
            <a:endParaRPr lang="en-US" dirty="0"/>
          </a:p>
        </p:txBody>
      </p:sp>
      <p:sp>
        <p:nvSpPr>
          <p:cNvPr id="5" name="Slide Number Placeholder 5"/>
          <p:cNvSpPr>
            <a:spLocks noGrp="1"/>
          </p:cNvSpPr>
          <p:nvPr>
            <p:ph type="sldNum" sz="quarter" idx="11"/>
          </p:nvPr>
        </p:nvSpPr>
        <p:spPr/>
        <p:txBody>
          <a:bodyPr/>
          <a:lstStyle>
            <a:lvl1pPr>
              <a:defRPr/>
            </a:lvl1pPr>
          </a:lstStyle>
          <a:p>
            <a:pPr>
              <a:defRPr/>
            </a:pPr>
            <a:r>
              <a:rPr lang="en-US" altLang="en-US" dirty="0"/>
              <a:t>1-</a:t>
            </a:r>
            <a:fld id="{63F74493-6BA7-40DC-A0B0-A576F9312EED}" type="slidenum">
              <a:rPr lang="en-US" altLang="en-US"/>
              <a:pPr>
                <a:defRPr/>
              </a:pPr>
              <a:t>‹#›</a:t>
            </a:fld>
            <a:endParaRPr lang="en-US" altLang="en-US" dirty="0"/>
          </a:p>
        </p:txBody>
      </p:sp>
      <p:pic>
        <p:nvPicPr>
          <p:cNvPr id="7" name="Picture 6"/>
          <p:cNvPicPr>
            <a:picLocks noChangeAspect="1"/>
          </p:cNvPicPr>
          <p:nvPr userDrawn="1"/>
        </p:nvPicPr>
        <p:blipFill>
          <a:blip r:embed="rId2"/>
          <a:stretch>
            <a:fillRect/>
          </a:stretch>
        </p:blipFill>
        <p:spPr>
          <a:xfrm>
            <a:off x="685800" y="6459119"/>
            <a:ext cx="1853345" cy="365792"/>
          </a:xfrm>
          <a:prstGeom prst="rect">
            <a:avLst/>
          </a:prstGeom>
        </p:spPr>
      </p:pic>
    </p:spTree>
    <p:extLst>
      <p:ext uri="{BB962C8B-B14F-4D97-AF65-F5344CB8AC3E}">
        <p14:creationId xmlns:p14="http://schemas.microsoft.com/office/powerpoint/2010/main" val="2898840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362200"/>
            <a:ext cx="38100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362200"/>
            <a:ext cx="3810000" cy="179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305300"/>
            <a:ext cx="3810000" cy="179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0"/>
          </p:nvPr>
        </p:nvSpPr>
        <p:spPr/>
        <p:txBody>
          <a:bodyPr/>
          <a:lstStyle>
            <a:lvl1pPr>
              <a:defRPr/>
            </a:lvl1pPr>
          </a:lstStyle>
          <a:p>
            <a:pPr>
              <a:defRPr/>
            </a:pPr>
            <a:r>
              <a:rPr lang="en-US" dirty="0" smtClean="0"/>
              <a:t>www.rogershr.com</a:t>
            </a:r>
            <a:endParaRPr lang="en-US" dirty="0"/>
          </a:p>
        </p:txBody>
      </p:sp>
      <p:sp>
        <p:nvSpPr>
          <p:cNvPr id="7" name="Slide Number Placeholder 5"/>
          <p:cNvSpPr>
            <a:spLocks noGrp="1"/>
          </p:cNvSpPr>
          <p:nvPr>
            <p:ph type="sldNum" sz="quarter" idx="11"/>
          </p:nvPr>
        </p:nvSpPr>
        <p:spPr/>
        <p:txBody>
          <a:bodyPr/>
          <a:lstStyle>
            <a:lvl1pPr>
              <a:defRPr/>
            </a:lvl1pPr>
          </a:lstStyle>
          <a:p>
            <a:pPr>
              <a:defRPr/>
            </a:pPr>
            <a:r>
              <a:rPr lang="en-US" altLang="en-US" dirty="0"/>
              <a:t>1-</a:t>
            </a:r>
            <a:fld id="{52C74FC9-1FCB-4DD3-9B56-48A90AFFE6A2}" type="slidenum">
              <a:rPr lang="en-US" altLang="en-US"/>
              <a:pPr>
                <a:defRPr/>
              </a:pPr>
              <a:t>‹#›</a:t>
            </a:fld>
            <a:endParaRPr lang="en-US" altLang="en-US" dirty="0"/>
          </a:p>
        </p:txBody>
      </p:sp>
      <p:pic>
        <p:nvPicPr>
          <p:cNvPr id="9" name="Picture 8"/>
          <p:cNvPicPr>
            <a:picLocks noChangeAspect="1"/>
          </p:cNvPicPr>
          <p:nvPr userDrawn="1"/>
        </p:nvPicPr>
        <p:blipFill>
          <a:blip r:embed="rId2"/>
          <a:stretch>
            <a:fillRect/>
          </a:stretch>
        </p:blipFill>
        <p:spPr>
          <a:xfrm>
            <a:off x="990600" y="6459119"/>
            <a:ext cx="1853345" cy="365792"/>
          </a:xfrm>
          <a:prstGeom prst="rect">
            <a:avLst/>
          </a:prstGeom>
        </p:spPr>
      </p:pic>
    </p:spTree>
    <p:extLst>
      <p:ext uri="{BB962C8B-B14F-4D97-AF65-F5344CB8AC3E}">
        <p14:creationId xmlns:p14="http://schemas.microsoft.com/office/powerpoint/2010/main" val="1396801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9BD63F-AFA8-474F-B767-6861302E392E}" type="datetimeFigureOut">
              <a:rPr lang="en-US" smtClean="0"/>
              <a:t>5/12/2015</a:t>
            </a:fld>
            <a:endParaRPr lang="en-US" dirty="0"/>
          </a:p>
        </p:txBody>
      </p:sp>
      <p:sp>
        <p:nvSpPr>
          <p:cNvPr id="5" name="Footer Placeholder 4"/>
          <p:cNvSpPr>
            <a:spLocks noGrp="1"/>
          </p:cNvSpPr>
          <p:nvPr>
            <p:ph type="ftr" sz="quarter" idx="11"/>
          </p:nvPr>
        </p:nvSpPr>
        <p:spPr/>
        <p:txBody>
          <a:bodyPr/>
          <a:lstStyle/>
          <a:p>
            <a:pPr>
              <a:defRPr/>
            </a:pPr>
            <a:r>
              <a:rPr lang="en-US" dirty="0" smtClean="0"/>
              <a:t>www.rogershr.com</a:t>
            </a:r>
            <a:endParaRPr lang="en-US" dirty="0"/>
          </a:p>
        </p:txBody>
      </p:sp>
      <p:sp>
        <p:nvSpPr>
          <p:cNvPr id="6" name="Slide Number Placeholder 5"/>
          <p:cNvSpPr>
            <a:spLocks noGrp="1"/>
          </p:cNvSpPr>
          <p:nvPr>
            <p:ph type="sldNum" sz="quarter" idx="12"/>
          </p:nvPr>
        </p:nvSpPr>
        <p:spPr/>
        <p:txBody>
          <a:bodyPr/>
          <a:lstStyle/>
          <a:p>
            <a:fld id="{15256D2C-2FB6-4045-B160-A2624A236BB2}" type="slidenum">
              <a:rPr lang="en-US" smtClean="0"/>
              <a:t>‹#›</a:t>
            </a:fld>
            <a:endParaRPr lang="en-US" dirty="0"/>
          </a:p>
        </p:txBody>
      </p:sp>
    </p:spTree>
    <p:extLst>
      <p:ext uri="{BB962C8B-B14F-4D97-AF65-F5344CB8AC3E}">
        <p14:creationId xmlns:p14="http://schemas.microsoft.com/office/powerpoint/2010/main" val="2288423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9BD63F-AFA8-474F-B767-6861302E392E}" type="datetimeFigureOut">
              <a:rPr lang="en-US" smtClean="0"/>
              <a:t>5/12/2015</a:t>
            </a:fld>
            <a:endParaRPr lang="en-US" dirty="0"/>
          </a:p>
        </p:txBody>
      </p:sp>
      <p:sp>
        <p:nvSpPr>
          <p:cNvPr id="5" name="Footer Placeholder 4"/>
          <p:cNvSpPr>
            <a:spLocks noGrp="1"/>
          </p:cNvSpPr>
          <p:nvPr>
            <p:ph type="ftr" sz="quarter" idx="11"/>
          </p:nvPr>
        </p:nvSpPr>
        <p:spPr/>
        <p:txBody>
          <a:bodyPr/>
          <a:lstStyle/>
          <a:p>
            <a:r>
              <a:rPr lang="en-US" dirty="0" smtClean="0"/>
              <a:t>www.rogershr.com</a:t>
            </a:r>
          </a:p>
        </p:txBody>
      </p:sp>
      <p:sp>
        <p:nvSpPr>
          <p:cNvPr id="6" name="Slide Number Placeholder 5"/>
          <p:cNvSpPr>
            <a:spLocks noGrp="1"/>
          </p:cNvSpPr>
          <p:nvPr>
            <p:ph type="sldNum" sz="quarter" idx="12"/>
          </p:nvPr>
        </p:nvSpPr>
        <p:spPr/>
        <p:txBody>
          <a:bodyPr/>
          <a:lstStyle/>
          <a:p>
            <a:fld id="{15256D2C-2FB6-4045-B160-A2624A236BB2}"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8197176" y="5447713"/>
            <a:ext cx="957155" cy="853514"/>
          </a:xfrm>
          <a:prstGeom prst="rect">
            <a:avLst/>
          </a:prstGeom>
        </p:spPr>
      </p:pic>
    </p:spTree>
    <p:extLst>
      <p:ext uri="{BB962C8B-B14F-4D97-AF65-F5344CB8AC3E}">
        <p14:creationId xmlns:p14="http://schemas.microsoft.com/office/powerpoint/2010/main" val="1236017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9BD63F-AFA8-474F-B767-6861302E392E}" type="datetimeFigureOut">
              <a:rPr lang="en-US" smtClean="0"/>
              <a:t>5/12/2015</a:t>
            </a:fld>
            <a:endParaRPr lang="en-US" dirty="0"/>
          </a:p>
        </p:txBody>
      </p:sp>
      <p:sp>
        <p:nvSpPr>
          <p:cNvPr id="6" name="Footer Placeholder 5"/>
          <p:cNvSpPr>
            <a:spLocks noGrp="1"/>
          </p:cNvSpPr>
          <p:nvPr>
            <p:ph type="ftr" sz="quarter" idx="11"/>
          </p:nvPr>
        </p:nvSpPr>
        <p:spPr/>
        <p:txBody>
          <a:bodyPr/>
          <a:lstStyle/>
          <a:p>
            <a:r>
              <a:rPr lang="en-US" dirty="0" smtClean="0"/>
              <a:t>www.rogershr.com</a:t>
            </a:r>
          </a:p>
        </p:txBody>
      </p:sp>
      <p:sp>
        <p:nvSpPr>
          <p:cNvPr id="7" name="Slide Number Placeholder 6"/>
          <p:cNvSpPr>
            <a:spLocks noGrp="1"/>
          </p:cNvSpPr>
          <p:nvPr>
            <p:ph type="sldNum" sz="quarter" idx="12"/>
          </p:nvPr>
        </p:nvSpPr>
        <p:spPr/>
        <p:txBody>
          <a:bodyPr/>
          <a:lstStyle/>
          <a:p>
            <a:fld id="{15256D2C-2FB6-4045-B160-A2624A236BB2}" type="slidenum">
              <a:rPr lang="en-US" smtClean="0"/>
              <a:t>‹#›</a:t>
            </a:fld>
            <a:endParaRPr lang="en-US" dirty="0"/>
          </a:p>
        </p:txBody>
      </p:sp>
    </p:spTree>
    <p:extLst>
      <p:ext uri="{BB962C8B-B14F-4D97-AF65-F5344CB8AC3E}">
        <p14:creationId xmlns:p14="http://schemas.microsoft.com/office/powerpoint/2010/main" val="30680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9BD63F-AFA8-474F-B767-6861302E392E}" type="datetimeFigureOut">
              <a:rPr lang="en-US" smtClean="0"/>
              <a:t>5/12/2015</a:t>
            </a:fld>
            <a:endParaRPr lang="en-US" dirty="0"/>
          </a:p>
        </p:txBody>
      </p:sp>
      <p:sp>
        <p:nvSpPr>
          <p:cNvPr id="8" name="Footer Placeholder 7"/>
          <p:cNvSpPr>
            <a:spLocks noGrp="1"/>
          </p:cNvSpPr>
          <p:nvPr>
            <p:ph type="ftr" sz="quarter" idx="11"/>
          </p:nvPr>
        </p:nvSpPr>
        <p:spPr/>
        <p:txBody>
          <a:bodyPr/>
          <a:lstStyle/>
          <a:p>
            <a:r>
              <a:rPr lang="en-US" dirty="0" smtClean="0"/>
              <a:t>www.rogershr.com</a:t>
            </a:r>
          </a:p>
        </p:txBody>
      </p:sp>
      <p:sp>
        <p:nvSpPr>
          <p:cNvPr id="9" name="Slide Number Placeholder 8"/>
          <p:cNvSpPr>
            <a:spLocks noGrp="1"/>
          </p:cNvSpPr>
          <p:nvPr>
            <p:ph type="sldNum" sz="quarter" idx="12"/>
          </p:nvPr>
        </p:nvSpPr>
        <p:spPr/>
        <p:txBody>
          <a:bodyPr/>
          <a:lstStyle/>
          <a:p>
            <a:fld id="{15256D2C-2FB6-4045-B160-A2624A236BB2}" type="slidenum">
              <a:rPr lang="en-US" smtClean="0"/>
              <a:t>‹#›</a:t>
            </a:fld>
            <a:endParaRPr lang="en-US" dirty="0"/>
          </a:p>
        </p:txBody>
      </p:sp>
    </p:spTree>
    <p:extLst>
      <p:ext uri="{BB962C8B-B14F-4D97-AF65-F5344CB8AC3E}">
        <p14:creationId xmlns:p14="http://schemas.microsoft.com/office/powerpoint/2010/main" val="575538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9BD63F-AFA8-474F-B767-6861302E392E}" type="datetimeFigureOut">
              <a:rPr lang="en-US" smtClean="0"/>
              <a:t>5/12/2015</a:t>
            </a:fld>
            <a:endParaRPr lang="en-US" dirty="0"/>
          </a:p>
        </p:txBody>
      </p:sp>
      <p:sp>
        <p:nvSpPr>
          <p:cNvPr id="4" name="Footer Placeholder 3"/>
          <p:cNvSpPr>
            <a:spLocks noGrp="1"/>
          </p:cNvSpPr>
          <p:nvPr>
            <p:ph type="ftr" sz="quarter" idx="11"/>
          </p:nvPr>
        </p:nvSpPr>
        <p:spPr/>
        <p:txBody>
          <a:bodyPr/>
          <a:lstStyle/>
          <a:p>
            <a:r>
              <a:rPr lang="en-US" dirty="0" smtClean="0"/>
              <a:t>www.rogershr.com</a:t>
            </a:r>
          </a:p>
        </p:txBody>
      </p:sp>
      <p:sp>
        <p:nvSpPr>
          <p:cNvPr id="5" name="Slide Number Placeholder 4"/>
          <p:cNvSpPr>
            <a:spLocks noGrp="1"/>
          </p:cNvSpPr>
          <p:nvPr>
            <p:ph type="sldNum" sz="quarter" idx="12"/>
          </p:nvPr>
        </p:nvSpPr>
        <p:spPr/>
        <p:txBody>
          <a:bodyPr/>
          <a:lstStyle/>
          <a:p>
            <a:fld id="{15256D2C-2FB6-4045-B160-A2624A236BB2}" type="slidenum">
              <a:rPr lang="en-US" smtClean="0"/>
              <a:t>‹#›</a:t>
            </a:fld>
            <a:endParaRPr lang="en-US" dirty="0"/>
          </a:p>
        </p:txBody>
      </p:sp>
    </p:spTree>
    <p:extLst>
      <p:ext uri="{BB962C8B-B14F-4D97-AF65-F5344CB8AC3E}">
        <p14:creationId xmlns:p14="http://schemas.microsoft.com/office/powerpoint/2010/main" val="2328917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B9BD63F-AFA8-474F-B767-6861302E392E}" type="datetimeFigureOut">
              <a:rPr lang="en-US" smtClean="0"/>
              <a:t>5/12/2015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smtClean="0"/>
              <a:t>www.rogershr.com</a:t>
            </a:r>
          </a:p>
        </p:txBody>
      </p:sp>
      <p:sp>
        <p:nvSpPr>
          <p:cNvPr id="9" name="Slide Number Placeholder 8"/>
          <p:cNvSpPr>
            <a:spLocks noGrp="1"/>
          </p:cNvSpPr>
          <p:nvPr>
            <p:ph type="sldNum" sz="quarter" idx="12"/>
          </p:nvPr>
        </p:nvSpPr>
        <p:spPr/>
        <p:txBody>
          <a:bodyPr/>
          <a:lstStyle/>
          <a:p>
            <a:fld id="{15256D2C-2FB6-4045-B160-A2624A236BB2}" type="slidenum">
              <a:rPr lang="en-US" smtClean="0"/>
              <a:t>‹#›</a:t>
            </a:fld>
            <a:endParaRPr lang="en-US" dirty="0"/>
          </a:p>
        </p:txBody>
      </p:sp>
      <p:pic>
        <p:nvPicPr>
          <p:cNvPr id="2" name="Picture 1"/>
          <p:cNvPicPr>
            <a:picLocks noChangeAspect="1"/>
          </p:cNvPicPr>
          <p:nvPr userDrawn="1"/>
        </p:nvPicPr>
        <p:blipFill>
          <a:blip r:embed="rId2"/>
          <a:stretch>
            <a:fillRect/>
          </a:stretch>
        </p:blipFill>
        <p:spPr>
          <a:xfrm>
            <a:off x="8184476" y="5447713"/>
            <a:ext cx="957155" cy="853514"/>
          </a:xfrm>
          <a:prstGeom prst="rect">
            <a:avLst/>
          </a:prstGeom>
        </p:spPr>
      </p:pic>
    </p:spTree>
    <p:extLst>
      <p:ext uri="{BB962C8B-B14F-4D97-AF65-F5344CB8AC3E}">
        <p14:creationId xmlns:p14="http://schemas.microsoft.com/office/powerpoint/2010/main" val="2088552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B9BD63F-AFA8-474F-B767-6861302E392E}" type="datetimeFigureOut">
              <a:rPr lang="en-US" smtClean="0"/>
              <a:t>5/12/2015</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dirty="0" smtClean="0"/>
              <a:t>www.rogershr.com</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5256D2C-2FB6-4045-B160-A2624A236BB2}" type="slidenum">
              <a:rPr lang="en-US" smtClean="0"/>
              <a:t>‹#›</a:t>
            </a:fld>
            <a:endParaRPr lang="en-US" dirty="0"/>
          </a:p>
        </p:txBody>
      </p:sp>
      <p:pic>
        <p:nvPicPr>
          <p:cNvPr id="10" name="Picture 9"/>
          <p:cNvPicPr>
            <a:picLocks noChangeAspect="1"/>
          </p:cNvPicPr>
          <p:nvPr userDrawn="1"/>
        </p:nvPicPr>
        <p:blipFill>
          <a:blip r:embed="rId2"/>
          <a:stretch>
            <a:fillRect/>
          </a:stretch>
        </p:blipFill>
        <p:spPr>
          <a:xfrm>
            <a:off x="8186845" y="5562563"/>
            <a:ext cx="957155" cy="853514"/>
          </a:xfrm>
          <a:prstGeom prst="rect">
            <a:avLst/>
          </a:prstGeom>
        </p:spPr>
      </p:pic>
    </p:spTree>
    <p:extLst>
      <p:ext uri="{BB962C8B-B14F-4D97-AF65-F5344CB8AC3E}">
        <p14:creationId xmlns:p14="http://schemas.microsoft.com/office/powerpoint/2010/main" val="3445192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9BD63F-AFA8-474F-B767-6861302E392E}" type="datetimeFigureOut">
              <a:rPr lang="en-US" smtClean="0"/>
              <a:t>5/12/2015</a:t>
            </a:fld>
            <a:endParaRPr lang="en-US" dirty="0"/>
          </a:p>
        </p:txBody>
      </p:sp>
      <p:sp>
        <p:nvSpPr>
          <p:cNvPr id="6" name="Footer Placeholder 5"/>
          <p:cNvSpPr>
            <a:spLocks noGrp="1"/>
          </p:cNvSpPr>
          <p:nvPr>
            <p:ph type="ftr" sz="quarter" idx="11"/>
          </p:nvPr>
        </p:nvSpPr>
        <p:spPr/>
        <p:txBody>
          <a:bodyPr/>
          <a:lstStyle/>
          <a:p>
            <a:r>
              <a:rPr lang="en-US" dirty="0" smtClean="0"/>
              <a:t>www.rogershr.com</a:t>
            </a:r>
          </a:p>
        </p:txBody>
      </p:sp>
      <p:sp>
        <p:nvSpPr>
          <p:cNvPr id="7" name="Slide Number Placeholder 6"/>
          <p:cNvSpPr>
            <a:spLocks noGrp="1"/>
          </p:cNvSpPr>
          <p:nvPr>
            <p:ph type="sldNum" sz="quarter" idx="12"/>
          </p:nvPr>
        </p:nvSpPr>
        <p:spPr/>
        <p:txBody>
          <a:bodyPr/>
          <a:lstStyle/>
          <a:p>
            <a:fld id="{15256D2C-2FB6-4045-B160-A2624A236BB2}" type="slidenum">
              <a:rPr lang="en-US" smtClean="0"/>
              <a:t>‹#›</a:t>
            </a:fld>
            <a:endParaRPr lang="en-US" dirty="0"/>
          </a:p>
        </p:txBody>
      </p:sp>
      <p:pic>
        <p:nvPicPr>
          <p:cNvPr id="10" name="Picture 9"/>
          <p:cNvPicPr>
            <a:picLocks noChangeAspect="1"/>
          </p:cNvPicPr>
          <p:nvPr userDrawn="1"/>
        </p:nvPicPr>
        <p:blipFill>
          <a:blip r:embed="rId2"/>
          <a:stretch>
            <a:fillRect/>
          </a:stretch>
        </p:blipFill>
        <p:spPr>
          <a:xfrm>
            <a:off x="8186845" y="4012536"/>
            <a:ext cx="957155" cy="853514"/>
          </a:xfrm>
          <a:prstGeom prst="rect">
            <a:avLst/>
          </a:prstGeom>
        </p:spPr>
      </p:pic>
    </p:spTree>
    <p:extLst>
      <p:ext uri="{BB962C8B-B14F-4D97-AF65-F5344CB8AC3E}">
        <p14:creationId xmlns:p14="http://schemas.microsoft.com/office/powerpoint/2010/main" val="2417098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B9BD63F-AFA8-474F-B767-6861302E392E}" type="datetimeFigureOut">
              <a:rPr lang="en-US" smtClean="0"/>
              <a:t>5/12/2015</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smtClean="0"/>
              <a:t>www.rogershr.com</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15256D2C-2FB6-4045-B160-A2624A236BB2}"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16"/>
          <a:stretch>
            <a:fillRect/>
          </a:stretch>
        </p:blipFill>
        <p:spPr>
          <a:xfrm>
            <a:off x="8186845" y="5429880"/>
            <a:ext cx="957155" cy="853514"/>
          </a:xfrm>
          <a:prstGeom prst="rect">
            <a:avLst/>
          </a:prstGeom>
        </p:spPr>
      </p:pic>
    </p:spTree>
    <p:extLst>
      <p:ext uri="{BB962C8B-B14F-4D97-AF65-F5344CB8AC3E}">
        <p14:creationId xmlns:p14="http://schemas.microsoft.com/office/powerpoint/2010/main" val="1453588919"/>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4145" r:id="rId12"/>
    <p:sldLayoutId id="2147484146" r:id="rId13"/>
    <p:sldLayoutId id="2147484147" r:id="rId14"/>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hyperlink" Target="http://www.shrm.org/india/hr-topics-and-strategy/strategic-hrm/talent-acquisition-strategy-metrics-and-communication/pages/study_%20u.s.%20tops%20europe%20in%20return%20on%20human%20capital%20investments.aspx#sthash.sfNd2FMM.dpu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hyperlink" Target="http://www.shrm.org/about/foundation/products/pages/2013tlretreat.aspx" TargetMode="External"/><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en.wikipedia.org/wiki/Reactivity_(research)"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5.png"/><Relationship Id="rId7" Type="http://schemas.openxmlformats.org/officeDocument/2006/relationships/hyperlink" Target="http://www.softwareadvice.com/hr/" TargetMode="External"/><Relationship Id="rId12"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27.png"/><Relationship Id="rId15" Type="http://schemas.openxmlformats.org/officeDocument/2006/relationships/image" Target="../media/image36.jpe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 Id="rId1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twitter.com/hashtag/hrtechconf?f=realtime&amp;src=hash" TargetMode="Externa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gif"/><Relationship Id="rId7" Type="http://schemas.openxmlformats.org/officeDocument/2006/relationships/diagramQuickStyle" Target="../diagrams/quickStyle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8.png"/><Relationship Id="rId5" Type="http://schemas.openxmlformats.org/officeDocument/2006/relationships/diagramData" Target="../diagrams/data1.xml"/><Relationship Id="rId10" Type="http://schemas.openxmlformats.org/officeDocument/2006/relationships/image" Target="../media/image7.jpg"/><Relationship Id="rId4" Type="http://schemas.openxmlformats.org/officeDocument/2006/relationships/image" Target="../media/image6.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blogging4jobs.com/hr/best-hr-metrics-human-resources-examples/#msEPpZOOUTdsZMoq.99"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blogging4jobs.com/hr/best-hr-metrics-human-resources-examples/#msEPpZOOUTdsZMoq.99"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blogging4jobs.com/hr/best-hr-metrics-human-resources-examples/#msEPpZOOUTdsZMoq.99"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6.gif"/><Relationship Id="rId7" Type="http://schemas.openxmlformats.org/officeDocument/2006/relationships/image" Target="../media/image57.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hyperlink" Target="http://www.shrm.org/HRStandards/PublishedStandards/Pages/ASISSHRMWPVI1-2011.aspx" TargetMode="External"/><Relationship Id="rId5" Type="http://schemas.openxmlformats.org/officeDocument/2006/relationships/hyperlink" Target="http://www.shrm.org/HRStandards/PublishedStandards/Pages/ANSISHRM060012012,Cost-per-Hire.aspx" TargetMode="External"/><Relationship Id="rId4" Type="http://schemas.openxmlformats.org/officeDocument/2006/relationships/hyperlink" Target="http://www.shrm.org/HRStandards/PublishedStandards/Pages/ANSISHRM090012012,%20Performance%20Management.aspx"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49.xml.rels><?xml version="1.0" encoding="UTF-8" standalone="yes"?>
<Relationships xmlns="http://schemas.openxmlformats.org/package/2006/relationships"><Relationship Id="rId3" Type="http://schemas.openxmlformats.org/officeDocument/2006/relationships/hyperlink" Target="http://www.shrm.org/templatestools/samples/metrics/pages/default.aspx"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5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www.shrm.org/publications/books/pages/provingthevalueofhr2d.aspx#sthash.YrwGDm6v.dpuf" TargetMode="External"/><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xfGUnYyQYL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HR Metrics and Workforce Analytics</a:t>
            </a:r>
            <a:endParaRPr lang="en-US" sz="4000"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t="9614" b="9614"/>
          <a:stretch>
            <a:fillRect/>
          </a:stretch>
        </p:blipFill>
        <p:spPr/>
      </p:pic>
      <p:sp>
        <p:nvSpPr>
          <p:cNvPr id="3" name="Subtitle 2"/>
          <p:cNvSpPr>
            <a:spLocks noGrp="1"/>
          </p:cNvSpPr>
          <p:nvPr>
            <p:ph type="body" sz="half" idx="2"/>
          </p:nvPr>
        </p:nvSpPr>
        <p:spPr/>
        <p:txBody>
          <a:bodyPr/>
          <a:lstStyle/>
          <a:p>
            <a:r>
              <a:rPr lang="en-US" dirty="0" smtClean="0"/>
              <a:t>No Balance NO ROI – The Rise of BIG Data</a:t>
            </a:r>
          </a:p>
          <a:p>
            <a:endParaRPr lang="en-US" dirty="0"/>
          </a:p>
        </p:txBody>
      </p:sp>
    </p:spTree>
    <p:extLst>
      <p:ext uri="{BB962C8B-B14F-4D97-AF65-F5344CB8AC3E}">
        <p14:creationId xmlns:p14="http://schemas.microsoft.com/office/powerpoint/2010/main" val="3796518398"/>
      </p:ext>
    </p:extLst>
  </p:cSld>
  <p:clrMapOvr>
    <a:masterClrMapping/>
  </p:clrMapOvr>
  <mc:AlternateContent xmlns:mc="http://schemas.openxmlformats.org/markup-compatibility/2006" xmlns:p14="http://schemas.microsoft.com/office/powerpoint/2010/main">
    <mc:Choice Requires="p14">
      <p:transition spd="slow" p14:dur="2000" advTm="61405"/>
    </mc:Choice>
    <mc:Fallback xmlns="">
      <p:transition spd="slow" advTm="6140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ROI in Human Capital</a:t>
            </a:r>
            <a:endParaRPr lang="en-US" dirty="0"/>
          </a:p>
        </p:txBody>
      </p:sp>
      <p:sp>
        <p:nvSpPr>
          <p:cNvPr id="5" name="Content Placeholder 4"/>
          <p:cNvSpPr>
            <a:spLocks noGrp="1"/>
          </p:cNvSpPr>
          <p:nvPr>
            <p:ph idx="1"/>
          </p:nvPr>
        </p:nvSpPr>
        <p:spPr/>
        <p:txBody>
          <a:bodyPr/>
          <a:lstStyle/>
          <a:p>
            <a:pPr marL="0" indent="0">
              <a:buNone/>
            </a:pPr>
            <a:r>
              <a:rPr lang="en-US" dirty="0" smtClean="0"/>
              <a:t>Does your Human Capital ROI come in at </a:t>
            </a:r>
          </a:p>
          <a:p>
            <a:pPr marL="0" indent="0">
              <a:buNone/>
            </a:pPr>
            <a:r>
              <a:rPr lang="en-US" dirty="0"/>
              <a:t>Researchers for the report found that from 2002 to 2006, the return on investment for human capital rose by 8.3 percent in Western Europe and 4.6 percent in the United Kingdom. During the same period, the return on investment increased 19.8 percent in the United States. </a:t>
            </a:r>
            <a:endParaRPr lang="en-US" dirty="0" smtClean="0"/>
          </a:p>
          <a:p>
            <a:pPr marL="0" indent="0">
              <a:buNone/>
            </a:pPr>
            <a:r>
              <a:rPr lang="en-US" dirty="0" smtClean="0"/>
              <a:t>- </a:t>
            </a:r>
            <a:r>
              <a:rPr lang="en-US" dirty="0"/>
              <a:t>See more at: </a:t>
            </a:r>
            <a:r>
              <a:rPr lang="en-US" dirty="0">
                <a:hlinkClick r:id="rId2"/>
              </a:rPr>
              <a:t>http://www.shrm.org/india/hr-topics-and-strategy/strategic-hrm/talent-acquisition-strategy-metrics-and-communication/pages/study_%20u.s.%</a:t>
            </a:r>
            <a:r>
              <a:rPr lang="en-US" dirty="0" smtClean="0">
                <a:hlinkClick r:id="rId2"/>
              </a:rPr>
              <a:t>20tops%20europe%20in%20return%20on%20human%20capital%20investments.aspx#sthash.sfNd2FMM.dpuf</a:t>
            </a:r>
            <a:r>
              <a:rPr lang="en-US" dirty="0" smtClean="0"/>
              <a:t> </a:t>
            </a:r>
            <a:endParaRPr lang="en-US" dirty="0"/>
          </a:p>
          <a:p>
            <a:pPr marL="0" indent="0">
              <a:buNone/>
            </a:pPr>
            <a:endParaRPr lang="en-US" dirty="0"/>
          </a:p>
        </p:txBody>
      </p:sp>
    </p:spTree>
    <p:extLst>
      <p:ext uri="{BB962C8B-B14F-4D97-AF65-F5344CB8AC3E}">
        <p14:creationId xmlns:p14="http://schemas.microsoft.com/office/powerpoint/2010/main" val="3411312957"/>
      </p:ext>
    </p:extLst>
  </p:cSld>
  <p:clrMapOvr>
    <a:masterClrMapping/>
  </p:clrMapOvr>
  <mc:AlternateContent xmlns:mc="http://schemas.openxmlformats.org/markup-compatibility/2006" xmlns:p14="http://schemas.microsoft.com/office/powerpoint/2010/main">
    <mc:Choice Requires="p14">
      <p:transition spd="slow" p14:dur="2000" advTm="49996"/>
    </mc:Choice>
    <mc:Fallback xmlns="">
      <p:transition spd="slow" advTm="49996"/>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Is this real?</a:t>
            </a:r>
            <a:endParaRPr lang="en-US" dirty="0"/>
          </a:p>
        </p:txBody>
      </p:sp>
      <p:sp>
        <p:nvSpPr>
          <p:cNvPr id="5" name="Text Placeholder 4"/>
          <p:cNvSpPr>
            <a:spLocks noGrp="1"/>
          </p:cNvSpPr>
          <p:nvPr>
            <p:ph type="body" idx="1"/>
          </p:nvPr>
        </p:nvSpPr>
        <p:spPr/>
        <p:txBody>
          <a:bodyPr/>
          <a:lstStyle/>
          <a:p>
            <a:r>
              <a:rPr lang="en-US" dirty="0" smtClean="0"/>
              <a:t>Balanced measures…</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533400"/>
            <a:ext cx="3307080" cy="23622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447800"/>
            <a:ext cx="3082247" cy="2743200"/>
          </a:xfrm>
          <a:prstGeom prst="rect">
            <a:avLst/>
          </a:prstGeom>
        </p:spPr>
      </p:pic>
    </p:spTree>
    <p:extLst>
      <p:ext uri="{BB962C8B-B14F-4D97-AF65-F5344CB8AC3E}">
        <p14:creationId xmlns:p14="http://schemas.microsoft.com/office/powerpoint/2010/main" val="266427617"/>
      </p:ext>
    </p:extLst>
  </p:cSld>
  <p:clrMapOvr>
    <a:masterClrMapping/>
  </p:clrMapOvr>
  <mc:AlternateContent xmlns:mc="http://schemas.openxmlformats.org/markup-compatibility/2006" xmlns:p14="http://schemas.microsoft.com/office/powerpoint/2010/main">
    <mc:Choice Requires="p14">
      <p:transition spd="slow" p14:dur="2000" advTm="34417"/>
    </mc:Choice>
    <mc:Fallback xmlns="">
      <p:transition spd="slow" advTm="34417"/>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You say Ugh!</a:t>
            </a:r>
            <a:endParaRPr lang="en-US" dirty="0"/>
          </a:p>
        </p:txBody>
      </p:sp>
      <p:sp>
        <p:nvSpPr>
          <p:cNvPr id="5" name="Text Placeholder 4"/>
          <p:cNvSpPr>
            <a:spLocks noGrp="1"/>
          </p:cNvSpPr>
          <p:nvPr>
            <p:ph type="body" idx="1"/>
          </p:nvPr>
        </p:nvSpPr>
        <p:spPr/>
        <p:txBody>
          <a:bodyPr/>
          <a:lstStyle/>
          <a:p>
            <a:r>
              <a:rPr lang="en-US" dirty="0" smtClean="0"/>
              <a:t>When I say metrics, Do you…</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6026" y="1106176"/>
            <a:ext cx="2277177" cy="2871711"/>
          </a:xfrm>
          <a:prstGeom prst="rect">
            <a:avLst/>
          </a:prstGeom>
          <a:effectLst>
            <a:softEdge rad="165100"/>
          </a:effectLst>
        </p:spPr>
      </p:pic>
    </p:spTree>
    <p:extLst>
      <p:ext uri="{BB962C8B-B14F-4D97-AF65-F5344CB8AC3E}">
        <p14:creationId xmlns:p14="http://schemas.microsoft.com/office/powerpoint/2010/main" val="3099860083"/>
      </p:ext>
    </p:extLst>
  </p:cSld>
  <p:clrMapOvr>
    <a:masterClrMapping/>
  </p:clrMapOvr>
  <mc:AlternateContent xmlns:mc="http://schemas.openxmlformats.org/markup-compatibility/2006" xmlns:p14="http://schemas.microsoft.com/office/powerpoint/2010/main">
    <mc:Choice Requires="p14">
      <p:transition spd="slow" p14:dur="2000" advTm="29022"/>
    </mc:Choice>
    <mc:Fallback xmlns="">
      <p:transition spd="slow" advTm="29022"/>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1667776"/>
            <a:ext cx="4747788" cy="4353673"/>
          </a:xfrm>
          <a:prstGeom prst="rect">
            <a:avLst/>
          </a:prstGeom>
        </p:spPr>
      </p:pic>
      <p:sp>
        <p:nvSpPr>
          <p:cNvPr id="2" name="Title 1"/>
          <p:cNvSpPr>
            <a:spLocks noGrp="1"/>
          </p:cNvSpPr>
          <p:nvPr>
            <p:ph type="title"/>
          </p:nvPr>
        </p:nvSpPr>
        <p:spPr/>
        <p:txBody>
          <a:bodyPr/>
          <a:lstStyle/>
          <a:p>
            <a:r>
              <a:rPr lang="en-US" dirty="0" smtClean="0"/>
              <a:t>Not Numbers!”</a:t>
            </a:r>
            <a:endParaRPr lang="en-US" dirty="0"/>
          </a:p>
        </p:txBody>
      </p:sp>
      <p:sp>
        <p:nvSpPr>
          <p:cNvPr id="3" name="Text Placeholder 2"/>
          <p:cNvSpPr>
            <a:spLocks noGrp="1"/>
          </p:cNvSpPr>
          <p:nvPr>
            <p:ph type="body" idx="1"/>
          </p:nvPr>
        </p:nvSpPr>
        <p:spPr/>
        <p:txBody>
          <a:bodyPr/>
          <a:lstStyle/>
          <a:p>
            <a:r>
              <a:rPr lang="en-US" dirty="0" smtClean="0"/>
              <a:t>Have you said? “I joined hr because I like working with people…</a:t>
            </a: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955"/>
            <a:ext cx="3799805" cy="3234414"/>
          </a:xfrm>
          <a:prstGeom prst="rect">
            <a:avLst/>
          </a:prstGeom>
        </p:spPr>
      </p:pic>
    </p:spTree>
    <p:extLst>
      <p:ext uri="{BB962C8B-B14F-4D97-AF65-F5344CB8AC3E}">
        <p14:creationId xmlns:p14="http://schemas.microsoft.com/office/powerpoint/2010/main" val="2412880768"/>
      </p:ext>
    </p:extLst>
  </p:cSld>
  <p:clrMapOvr>
    <a:masterClrMapping/>
  </p:clrMapOvr>
  <mc:AlternateContent xmlns:mc="http://schemas.openxmlformats.org/markup-compatibility/2006" xmlns:p14="http://schemas.microsoft.com/office/powerpoint/2010/main">
    <mc:Choice Requires="p14">
      <p:transition spd="slow" p14:dur="2000" advTm="53613"/>
    </mc:Choice>
    <mc:Fallback xmlns="">
      <p:transition spd="slow" advTm="53613"/>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Measure or…Consider This!</a:t>
            </a:r>
            <a:endParaRPr lang="en-US" dirty="0"/>
          </a:p>
        </p:txBody>
      </p:sp>
      <p:sp>
        <p:nvSpPr>
          <p:cNvPr id="5" name="Content Placeholder 4"/>
          <p:cNvSpPr>
            <a:spLocks noGrp="1"/>
          </p:cNvSpPr>
          <p:nvPr>
            <p:ph idx="1"/>
          </p:nvPr>
        </p:nvSpPr>
        <p:spPr>
          <a:xfrm>
            <a:off x="1600199" y="1845734"/>
            <a:ext cx="5638577" cy="4023360"/>
          </a:xfrm>
        </p:spPr>
        <p:txBody>
          <a:bodyPr>
            <a:normAutofit/>
          </a:bodyPr>
          <a:lstStyle/>
          <a:p>
            <a:r>
              <a:rPr lang="en-US" sz="2800" dirty="0" smtClean="0"/>
              <a:t>To admit </a:t>
            </a:r>
            <a:r>
              <a:rPr lang="en-US" sz="2800" dirty="0"/>
              <a:t>to clients and senior managers that the impact of human resources cannot be measured is to admit </a:t>
            </a:r>
            <a:endParaRPr lang="en-US" sz="2800" dirty="0" smtClean="0"/>
          </a:p>
          <a:p>
            <a:pPr marL="457200" indent="-457200">
              <a:buFont typeface="+mj-lt"/>
              <a:buAutoNum type="arabicPeriod"/>
            </a:pPr>
            <a:r>
              <a:rPr lang="en-US" sz="2800" dirty="0" smtClean="0"/>
              <a:t>that </a:t>
            </a:r>
            <a:r>
              <a:rPr lang="en-US" sz="2800" dirty="0"/>
              <a:t>HR programs do not add value </a:t>
            </a:r>
            <a:endParaRPr lang="en-US" sz="2800" dirty="0" smtClean="0"/>
          </a:p>
          <a:p>
            <a:pPr marL="457200" indent="-457200">
              <a:buFont typeface="+mj-lt"/>
              <a:buAutoNum type="arabicPeriod"/>
            </a:pPr>
            <a:r>
              <a:rPr lang="en-US" sz="2800" dirty="0" smtClean="0"/>
              <a:t>or </a:t>
            </a:r>
            <a:r>
              <a:rPr lang="en-US" sz="2800" dirty="0"/>
              <a:t>that the HR department should not be held accountable for its impact--positive or negative--on the organization's bottom line. </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 y="1845734"/>
            <a:ext cx="1280160" cy="36576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776" y="1868925"/>
            <a:ext cx="1582135" cy="3121152"/>
          </a:xfrm>
          <a:prstGeom prst="rect">
            <a:avLst/>
          </a:prstGeom>
          <a:effectLst>
            <a:softEdge rad="165100"/>
          </a:effectLst>
        </p:spPr>
      </p:pic>
    </p:spTree>
    <p:extLst>
      <p:ext uri="{BB962C8B-B14F-4D97-AF65-F5344CB8AC3E}">
        <p14:creationId xmlns:p14="http://schemas.microsoft.com/office/powerpoint/2010/main" val="2291269540"/>
      </p:ext>
    </p:extLst>
  </p:cSld>
  <p:clrMapOvr>
    <a:masterClrMapping/>
  </p:clrMapOvr>
  <mc:AlternateContent xmlns:mc="http://schemas.openxmlformats.org/markup-compatibility/2006" xmlns:p14="http://schemas.microsoft.com/office/powerpoint/2010/main">
    <mc:Choice Requires="p14">
      <p:transition spd="slow" p14:dur="2000" advTm="29879"/>
    </mc:Choice>
    <mc:Fallback xmlns="">
      <p:transition spd="slow" advTm="29879"/>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What big data is and what it isn’t</a:t>
            </a:r>
            <a:endParaRPr lang="en-US" sz="4400" dirty="0"/>
          </a:p>
        </p:txBody>
      </p:sp>
      <p:sp>
        <p:nvSpPr>
          <p:cNvPr id="4" name="Content Placeholder 2"/>
          <p:cNvSpPr>
            <a:spLocks noGrp="1"/>
          </p:cNvSpPr>
          <p:nvPr>
            <p:ph idx="1"/>
          </p:nvPr>
        </p:nvSpPr>
        <p:spPr>
          <a:xfrm>
            <a:off x="822960" y="1981199"/>
            <a:ext cx="7254240" cy="3977013"/>
          </a:xfrm>
        </p:spPr>
        <p:txBody>
          <a:bodyPr>
            <a:normAutofit fontScale="62500" lnSpcReduction="20000"/>
          </a:bodyPr>
          <a:lstStyle/>
          <a:p>
            <a:r>
              <a:rPr lang="en-US" sz="2800" dirty="0" smtClean="0"/>
              <a:t>Magnitude of size			Analyze data in real time</a:t>
            </a:r>
          </a:p>
          <a:p>
            <a:pPr marL="0" indent="0">
              <a:buNone/>
            </a:pPr>
            <a:endParaRPr lang="en-US" dirty="0" smtClean="0"/>
          </a:p>
          <a:p>
            <a:pPr marL="0" indent="0" algn="r">
              <a:buNone/>
            </a:pPr>
            <a:endParaRPr lang="en-US" sz="1400" dirty="0" smtClean="0"/>
          </a:p>
          <a:p>
            <a:pPr marL="0" indent="0" algn="r">
              <a:buNone/>
            </a:pPr>
            <a:endParaRPr lang="en-US" sz="1400" dirty="0"/>
          </a:p>
          <a:p>
            <a:pPr marL="0" indent="0" algn="r">
              <a:buNone/>
            </a:pPr>
            <a:endParaRPr lang="en-US" sz="1400" dirty="0" smtClean="0"/>
          </a:p>
          <a:p>
            <a:pPr marL="0" indent="0" algn="r">
              <a:buNone/>
            </a:pPr>
            <a:endParaRPr lang="en-US" sz="1400" dirty="0"/>
          </a:p>
          <a:p>
            <a:pPr marL="0" indent="0" algn="r">
              <a:buNone/>
            </a:pPr>
            <a:endParaRPr lang="en-US" sz="1400" dirty="0" smtClean="0"/>
          </a:p>
          <a:p>
            <a:pPr marL="0" indent="0" algn="r">
              <a:buNone/>
            </a:pPr>
            <a:endParaRPr lang="en-US" sz="1400" dirty="0"/>
          </a:p>
          <a:p>
            <a:pPr marL="0" indent="0" algn="r">
              <a:buNone/>
            </a:pPr>
            <a:endParaRPr lang="en-US" sz="1400" dirty="0" smtClean="0"/>
          </a:p>
          <a:p>
            <a:pPr marL="0" indent="0" algn="r">
              <a:buNone/>
            </a:pPr>
            <a:endParaRPr lang="en-US" sz="1400" dirty="0"/>
          </a:p>
          <a:p>
            <a:pPr marL="0" indent="0" algn="r">
              <a:buNone/>
            </a:pPr>
            <a:endParaRPr lang="en-US" sz="1400" dirty="0" smtClean="0"/>
          </a:p>
          <a:p>
            <a:pPr marL="0" indent="0" algn="r">
              <a:buNone/>
            </a:pPr>
            <a:endParaRPr lang="en-US" sz="1400" dirty="0"/>
          </a:p>
          <a:p>
            <a:pPr marL="0" indent="0" algn="r">
              <a:buNone/>
            </a:pPr>
            <a:endParaRPr lang="en-US" sz="1400" dirty="0" smtClean="0"/>
          </a:p>
          <a:p>
            <a:pPr marL="0" indent="0" algn="r">
              <a:buNone/>
            </a:pPr>
            <a:r>
              <a:rPr lang="en-US" sz="1400" dirty="0" smtClean="0"/>
              <a:t>Patel, 2013</a:t>
            </a:r>
            <a:endParaRPr lang="en-US" sz="1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 y="2375770"/>
            <a:ext cx="6720840" cy="3582443"/>
          </a:xfrm>
          <a:prstGeom prst="rect">
            <a:avLst/>
          </a:prstGeom>
        </p:spPr>
      </p:pic>
      <p:sp>
        <p:nvSpPr>
          <p:cNvPr id="6" name="Rectangle 5"/>
          <p:cNvSpPr/>
          <p:nvPr/>
        </p:nvSpPr>
        <p:spPr>
          <a:xfrm>
            <a:off x="670560" y="5938428"/>
            <a:ext cx="7848600" cy="369332"/>
          </a:xfrm>
          <a:prstGeom prst="rect">
            <a:avLst/>
          </a:prstGeom>
        </p:spPr>
        <p:txBody>
          <a:bodyPr wrap="square">
            <a:spAutoFit/>
          </a:bodyPr>
          <a:lstStyle/>
          <a:p>
            <a:r>
              <a:rPr lang="en-US" dirty="0">
                <a:hlinkClick r:id="rId3"/>
              </a:rPr>
              <a:t>http://</a:t>
            </a:r>
            <a:r>
              <a:rPr lang="en-US" dirty="0" smtClean="0">
                <a:hlinkClick r:id="rId3"/>
              </a:rPr>
              <a:t>www.shrm.org/about/foundation/products/pages/2013tlretreat.aspx</a:t>
            </a:r>
            <a:r>
              <a:rPr lang="en-US" dirty="0" smtClean="0"/>
              <a:t> </a:t>
            </a:r>
            <a:endParaRPr lang="en-US" dirty="0"/>
          </a:p>
        </p:txBody>
      </p:sp>
    </p:spTree>
    <p:extLst>
      <p:ext uri="{BB962C8B-B14F-4D97-AF65-F5344CB8AC3E}">
        <p14:creationId xmlns:p14="http://schemas.microsoft.com/office/powerpoint/2010/main" val="4146137963"/>
      </p:ext>
    </p:extLst>
  </p:cSld>
  <p:clrMapOvr>
    <a:masterClrMapping/>
  </p:clrMapOvr>
  <mc:AlternateContent xmlns:mc="http://schemas.openxmlformats.org/markup-compatibility/2006" xmlns:p14="http://schemas.microsoft.com/office/powerpoint/2010/main">
    <mc:Choice Requires="p14">
      <p:transition spd="slow" p14:dur="2000" advTm="259774"/>
    </mc:Choice>
    <mc:Fallback xmlns="">
      <p:transition spd="slow" advTm="259774"/>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Why Should You Invest in HR Metrics</a:t>
            </a:r>
            <a:endParaRPr lang="en-US" sz="4000" dirty="0"/>
          </a:p>
        </p:txBody>
      </p:sp>
      <p:sp>
        <p:nvSpPr>
          <p:cNvPr id="3" name="Content Placeholder 2"/>
          <p:cNvSpPr>
            <a:spLocks noGrp="1"/>
          </p:cNvSpPr>
          <p:nvPr>
            <p:ph idx="1"/>
          </p:nvPr>
        </p:nvSpPr>
        <p:spPr/>
        <p:txBody>
          <a:bodyPr>
            <a:normAutofit fontScale="92500" lnSpcReduction="20000"/>
          </a:bodyPr>
          <a:lstStyle/>
          <a:p>
            <a:r>
              <a:rPr lang="en-US" sz="3000" dirty="0" smtClean="0"/>
              <a:t>Benefits seen regardless of </a:t>
            </a:r>
            <a:r>
              <a:rPr lang="en-US" sz="3000" b="1" dirty="0" smtClean="0"/>
              <a:t>company size</a:t>
            </a:r>
            <a:endParaRPr lang="en-US" sz="3000" dirty="0" smtClean="0"/>
          </a:p>
          <a:p>
            <a:r>
              <a:rPr lang="en-US" sz="3000" dirty="0" smtClean="0"/>
              <a:t>Not a guarantee return on investment. </a:t>
            </a:r>
          </a:p>
          <a:p>
            <a:pPr lvl="1"/>
            <a:r>
              <a:rPr lang="en-US" sz="2600" dirty="0" smtClean="0"/>
              <a:t>Must determine </a:t>
            </a:r>
            <a:r>
              <a:rPr lang="en-US" sz="2600" b="1" dirty="0" smtClean="0"/>
              <a:t>what </a:t>
            </a:r>
            <a:r>
              <a:rPr lang="en-US" sz="2600" b="1" dirty="0"/>
              <a:t>data is appropriate to collect</a:t>
            </a:r>
            <a:r>
              <a:rPr lang="en-US" sz="2600" dirty="0"/>
              <a:t>. </a:t>
            </a:r>
          </a:p>
          <a:p>
            <a:pPr lvl="1"/>
            <a:r>
              <a:rPr lang="en-US" sz="2600" dirty="0" smtClean="0"/>
              <a:t>Learn </a:t>
            </a:r>
            <a:r>
              <a:rPr lang="en-US" sz="2600" b="1" dirty="0"/>
              <a:t>how to use this information</a:t>
            </a:r>
            <a:r>
              <a:rPr lang="en-US" sz="2600" dirty="0"/>
              <a:t> to increase managerial decision-making efficiency</a:t>
            </a:r>
            <a:r>
              <a:rPr lang="en-US" sz="2600" dirty="0" smtClean="0"/>
              <a:t>.</a:t>
            </a:r>
          </a:p>
          <a:p>
            <a:pPr lvl="1"/>
            <a:endParaRPr lang="en-US" dirty="0"/>
          </a:p>
          <a:p>
            <a:r>
              <a:rPr lang="en-US" dirty="0" smtClean="0">
                <a:solidFill>
                  <a:schemeClr val="accent6">
                    <a:lumMod val="75000"/>
                  </a:schemeClr>
                </a:solidFill>
              </a:rPr>
              <a:t>Remember the Hawthorne Theory?</a:t>
            </a:r>
            <a:endParaRPr lang="en-US" dirty="0">
              <a:solidFill>
                <a:schemeClr val="accent6">
                  <a:lumMod val="75000"/>
                </a:schemeClr>
              </a:solidFill>
            </a:endParaRPr>
          </a:p>
          <a:p>
            <a:r>
              <a:rPr lang="en-US" dirty="0"/>
              <a:t>The </a:t>
            </a:r>
            <a:r>
              <a:rPr lang="en-US" b="1" dirty="0"/>
              <a:t>Hawthorne effect</a:t>
            </a:r>
            <a:r>
              <a:rPr lang="en-US" dirty="0"/>
              <a:t> (also referred to as the </a:t>
            </a:r>
            <a:r>
              <a:rPr lang="en-US" b="1" dirty="0"/>
              <a:t>observer effect</a:t>
            </a:r>
            <a:r>
              <a:rPr lang="en-US" dirty="0"/>
              <a:t>) refers to a </a:t>
            </a:r>
            <a:r>
              <a:rPr lang="en-US" dirty="0">
                <a:hlinkClick r:id="rId2" tooltip="Reactivity (research)"/>
              </a:rPr>
              <a:t>phenomenon</a:t>
            </a:r>
            <a:r>
              <a:rPr lang="en-US" dirty="0"/>
              <a:t> whereby workers improve or modify an aspect of their behavior in response to the fact of change in their </a:t>
            </a:r>
            <a:r>
              <a:rPr lang="en-US" dirty="0" smtClean="0"/>
              <a:t>environment, rather </a:t>
            </a:r>
            <a:r>
              <a:rPr lang="en-US" dirty="0"/>
              <a:t>than in response to the nature of the change itself. </a:t>
            </a:r>
            <a:r>
              <a:rPr lang="en-US" b="1" dirty="0">
                <a:effectLst>
                  <a:outerShdw blurRad="38100" dist="38100" dir="2700000" algn="tl">
                    <a:srgbClr val="000000">
                      <a:alpha val="43137"/>
                    </a:srgbClr>
                  </a:outerShdw>
                </a:effectLst>
              </a:rPr>
              <a:t>The "Hawthorne effect" study suggested that the novelty of having research conducted and the increased attention from such could lead to temporary increases in productivity.</a:t>
            </a:r>
          </a:p>
        </p:txBody>
      </p:sp>
      <p:pic>
        <p:nvPicPr>
          <p:cNvPr id="4" name="Picture 3"/>
          <p:cNvPicPr>
            <a:picLocks noChangeAspect="1"/>
          </p:cNvPicPr>
          <p:nvPr/>
        </p:nvPicPr>
        <p:blipFill>
          <a:blip r:embed="rId3"/>
          <a:stretch>
            <a:fillRect/>
          </a:stretch>
        </p:blipFill>
        <p:spPr>
          <a:xfrm>
            <a:off x="4800600" y="3429000"/>
            <a:ext cx="685800" cy="907026"/>
          </a:xfrm>
          <a:prstGeom prst="rect">
            <a:avLst/>
          </a:prstGeom>
        </p:spPr>
      </p:pic>
    </p:spTree>
    <p:extLst>
      <p:ext uri="{BB962C8B-B14F-4D97-AF65-F5344CB8AC3E}">
        <p14:creationId xmlns:p14="http://schemas.microsoft.com/office/powerpoint/2010/main" val="2711643939"/>
      </p:ext>
    </p:extLst>
  </p:cSld>
  <p:clrMapOvr>
    <a:masterClrMapping/>
  </p:clrMapOvr>
  <mc:AlternateContent xmlns:mc="http://schemas.openxmlformats.org/markup-compatibility/2006" xmlns:p14="http://schemas.microsoft.com/office/powerpoint/2010/main">
    <mc:Choice Requires="p14">
      <p:transition spd="slow" p14:dur="2000" advTm="81635"/>
    </mc:Choice>
    <mc:Fallback xmlns="">
      <p:transition spd="slow" advTm="81635"/>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Making Big Data Small, </a:t>
            </a:r>
            <a:br>
              <a:rPr lang="en-US" dirty="0" smtClean="0"/>
            </a:br>
            <a:r>
              <a:rPr lang="en-US" dirty="0" smtClean="0"/>
              <a:t>Manageable, &amp; Actionable</a:t>
            </a:r>
            <a:endParaRPr lang="en-US" dirty="0"/>
          </a:p>
        </p:txBody>
      </p:sp>
      <p:sp>
        <p:nvSpPr>
          <p:cNvPr id="3" name="Content Placeholder 2"/>
          <p:cNvSpPr>
            <a:spLocks noGrp="1"/>
          </p:cNvSpPr>
          <p:nvPr>
            <p:ph idx="1"/>
          </p:nvPr>
        </p:nvSpPr>
        <p:spPr/>
        <p:txBody>
          <a:bodyPr>
            <a:noAutofit/>
          </a:bodyPr>
          <a:lstStyle/>
          <a:p>
            <a:r>
              <a:rPr lang="en-US" sz="2600" dirty="0"/>
              <a:t>Focus on a small number of </a:t>
            </a:r>
            <a:r>
              <a:rPr lang="en-US" sz="2600" dirty="0" smtClean="0"/>
              <a:t>specific HR </a:t>
            </a:r>
            <a:r>
              <a:rPr lang="en-US" sz="2600" dirty="0"/>
              <a:t>measures that are clearly linked to </a:t>
            </a:r>
            <a:r>
              <a:rPr lang="en-US" sz="2600" dirty="0" smtClean="0"/>
              <a:t>business </a:t>
            </a:r>
            <a:r>
              <a:rPr lang="en-US" sz="2600" dirty="0"/>
              <a:t>strategy.</a:t>
            </a:r>
          </a:p>
          <a:p>
            <a:pPr lvl="1"/>
            <a:r>
              <a:rPr lang="en-US" sz="2600" dirty="0"/>
              <a:t>Don’t attempt to track all HR benchmark measures listed </a:t>
            </a:r>
            <a:r>
              <a:rPr lang="en-US" sz="2600" dirty="0" smtClean="0"/>
              <a:t>as “best practices”.</a:t>
            </a:r>
          </a:p>
          <a:p>
            <a:pPr lvl="1"/>
            <a:r>
              <a:rPr lang="en-US" sz="2600" dirty="0" smtClean="0"/>
              <a:t>Identify the goal of collecting data.</a:t>
            </a:r>
          </a:p>
          <a:p>
            <a:pPr lvl="1"/>
            <a:r>
              <a:rPr lang="en-US" sz="2600" dirty="0" smtClean="0"/>
              <a:t>Determine who will collect the data </a:t>
            </a:r>
            <a:r>
              <a:rPr lang="en-US" sz="2600" dirty="0"/>
              <a:t>and </a:t>
            </a:r>
            <a:r>
              <a:rPr lang="en-US" sz="2600" dirty="0" smtClean="0"/>
              <a:t>how often.</a:t>
            </a:r>
          </a:p>
          <a:p>
            <a:pPr lvl="1"/>
            <a:r>
              <a:rPr lang="en-US" sz="2600" dirty="0" smtClean="0"/>
              <a:t>Locate relevant and trusted sources of data.</a:t>
            </a:r>
          </a:p>
          <a:p>
            <a:pPr lvl="1"/>
            <a:r>
              <a:rPr lang="en-US" sz="2600" dirty="0" smtClean="0"/>
              <a:t>Make basic calculations.</a:t>
            </a:r>
          </a:p>
          <a:p>
            <a:pPr lvl="1"/>
            <a:r>
              <a:rPr lang="en-US" sz="2600" dirty="0" smtClean="0"/>
              <a:t>Compare results to external and internal benchmarks.</a:t>
            </a:r>
            <a:endParaRPr lang="en-US" sz="2600" dirty="0"/>
          </a:p>
        </p:txBody>
      </p:sp>
    </p:spTree>
    <p:extLst>
      <p:ext uri="{BB962C8B-B14F-4D97-AF65-F5344CB8AC3E}">
        <p14:creationId xmlns:p14="http://schemas.microsoft.com/office/powerpoint/2010/main" val="4190751506"/>
      </p:ext>
    </p:extLst>
  </p:cSld>
  <p:clrMapOvr>
    <a:masterClrMapping/>
  </p:clrMapOvr>
  <mc:AlternateContent xmlns:mc="http://schemas.openxmlformats.org/markup-compatibility/2006" xmlns:p14="http://schemas.microsoft.com/office/powerpoint/2010/main">
    <mc:Choice Requires="p14">
      <p:transition spd="slow" p14:dur="2000" advTm="183532"/>
    </mc:Choice>
    <mc:Fallback xmlns="">
      <p:transition spd="slow" advTm="183532"/>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is this a #HR HOT TOPIC?</a:t>
            </a:r>
            <a:endParaRPr lang="en-US" dirty="0"/>
          </a:p>
        </p:txBody>
      </p:sp>
      <p:sp>
        <p:nvSpPr>
          <p:cNvPr id="3" name="Content Placeholder 2"/>
          <p:cNvSpPr>
            <a:spLocks noGrp="1"/>
          </p:cNvSpPr>
          <p:nvPr>
            <p:ph idx="1"/>
          </p:nvPr>
        </p:nvSpPr>
        <p:spPr>
          <a:xfrm>
            <a:off x="228600" y="1845734"/>
            <a:ext cx="8693118" cy="4023360"/>
          </a:xfrm>
        </p:spPr>
        <p:txBody>
          <a:bodyPr/>
          <a:lstStyle/>
          <a:p>
            <a:r>
              <a:rPr lang="en-US" sz="1800" dirty="0" smtClean="0"/>
              <a:t>Implementation of integrated HRIS has increased the capacity accessing and examining data</a:t>
            </a:r>
          </a:p>
          <a:p>
            <a:r>
              <a:rPr lang="en-US" sz="1800" dirty="0" smtClean="0"/>
              <a:t>Real time analysis &amp; distribution of information - Growing interest in evidence based mgmt.</a:t>
            </a:r>
          </a:p>
          <a:p>
            <a:pPr>
              <a:buNone/>
            </a:pPr>
            <a:endParaRPr lang="en-US" dirty="0"/>
          </a:p>
        </p:txBody>
      </p:sp>
      <p:pic>
        <p:nvPicPr>
          <p:cNvPr id="4" name="Picture 3"/>
          <p:cNvPicPr>
            <a:picLocks noChangeAspect="1"/>
          </p:cNvPicPr>
          <p:nvPr/>
        </p:nvPicPr>
        <p:blipFill>
          <a:blip r:embed="rId3"/>
          <a:stretch>
            <a:fillRect/>
          </a:stretch>
        </p:blipFill>
        <p:spPr>
          <a:xfrm>
            <a:off x="1956326" y="3355271"/>
            <a:ext cx="1009650" cy="152400"/>
          </a:xfrm>
          <a:prstGeom prst="rect">
            <a:avLst/>
          </a:prstGeom>
        </p:spPr>
      </p:pic>
      <p:pic>
        <p:nvPicPr>
          <p:cNvPr id="5" name="Picture 4"/>
          <p:cNvPicPr>
            <a:picLocks noChangeAspect="1"/>
          </p:cNvPicPr>
          <p:nvPr/>
        </p:nvPicPr>
        <p:blipFill>
          <a:blip r:embed="rId4"/>
          <a:stretch>
            <a:fillRect/>
          </a:stretch>
        </p:blipFill>
        <p:spPr>
          <a:xfrm>
            <a:off x="2427580" y="3819841"/>
            <a:ext cx="1009650" cy="304800"/>
          </a:xfrm>
          <a:prstGeom prst="rect">
            <a:avLst/>
          </a:prstGeom>
        </p:spPr>
      </p:pic>
      <p:pic>
        <p:nvPicPr>
          <p:cNvPr id="6" name="Picture 5"/>
          <p:cNvPicPr>
            <a:picLocks noChangeAspect="1"/>
          </p:cNvPicPr>
          <p:nvPr/>
        </p:nvPicPr>
        <p:blipFill>
          <a:blip r:embed="rId5"/>
          <a:stretch>
            <a:fillRect/>
          </a:stretch>
        </p:blipFill>
        <p:spPr>
          <a:xfrm>
            <a:off x="342900" y="3549999"/>
            <a:ext cx="1009650" cy="428625"/>
          </a:xfrm>
          <a:prstGeom prst="rect">
            <a:avLst/>
          </a:prstGeom>
        </p:spPr>
      </p:pic>
      <p:pic>
        <p:nvPicPr>
          <p:cNvPr id="7" name="Picture 6"/>
          <p:cNvPicPr>
            <a:picLocks noChangeAspect="1"/>
          </p:cNvPicPr>
          <p:nvPr/>
        </p:nvPicPr>
        <p:blipFill>
          <a:blip r:embed="rId6"/>
          <a:stretch>
            <a:fillRect/>
          </a:stretch>
        </p:blipFill>
        <p:spPr>
          <a:xfrm>
            <a:off x="686702" y="5463895"/>
            <a:ext cx="1009650" cy="695325"/>
          </a:xfrm>
          <a:prstGeom prst="rect">
            <a:avLst/>
          </a:prstGeom>
        </p:spPr>
      </p:pic>
      <p:sp>
        <p:nvSpPr>
          <p:cNvPr id="8" name="Rectangle 7"/>
          <p:cNvSpPr/>
          <p:nvPr/>
        </p:nvSpPr>
        <p:spPr>
          <a:xfrm>
            <a:off x="4267200" y="5914203"/>
            <a:ext cx="3627724" cy="646331"/>
          </a:xfrm>
          <a:prstGeom prst="rect">
            <a:avLst/>
          </a:prstGeom>
        </p:spPr>
        <p:txBody>
          <a:bodyPr wrap="none">
            <a:spAutoFit/>
          </a:bodyPr>
          <a:lstStyle/>
          <a:p>
            <a:r>
              <a:rPr lang="en-US" dirty="0">
                <a:hlinkClick r:id="rId7"/>
              </a:rPr>
              <a:t>http://www.softwareadvice.com/hr</a:t>
            </a:r>
            <a:r>
              <a:rPr lang="en-US" dirty="0" smtClean="0">
                <a:hlinkClick r:id="rId7"/>
              </a:rPr>
              <a:t>/</a:t>
            </a:r>
            <a:endParaRPr lang="en-US" dirty="0" smtClean="0"/>
          </a:p>
          <a:p>
            <a:endParaRPr lang="en-US" dirty="0"/>
          </a:p>
        </p:txBody>
      </p:sp>
      <p:pic>
        <p:nvPicPr>
          <p:cNvPr id="9" name="Picture 8"/>
          <p:cNvPicPr>
            <a:picLocks noChangeAspect="1"/>
          </p:cNvPicPr>
          <p:nvPr/>
        </p:nvPicPr>
        <p:blipFill>
          <a:blip r:embed="rId8"/>
          <a:stretch>
            <a:fillRect/>
          </a:stretch>
        </p:blipFill>
        <p:spPr>
          <a:xfrm>
            <a:off x="1352550" y="4135330"/>
            <a:ext cx="1009650" cy="323850"/>
          </a:xfrm>
          <a:prstGeom prst="rect">
            <a:avLst/>
          </a:prstGeom>
        </p:spPr>
      </p:pic>
      <p:pic>
        <p:nvPicPr>
          <p:cNvPr id="10" name="Picture 9"/>
          <p:cNvPicPr>
            <a:picLocks noChangeAspect="1"/>
          </p:cNvPicPr>
          <p:nvPr/>
        </p:nvPicPr>
        <p:blipFill>
          <a:blip r:embed="rId9"/>
          <a:stretch>
            <a:fillRect/>
          </a:stretch>
        </p:blipFill>
        <p:spPr>
          <a:xfrm>
            <a:off x="515579" y="4606283"/>
            <a:ext cx="1009650" cy="190500"/>
          </a:xfrm>
          <a:prstGeom prst="rect">
            <a:avLst/>
          </a:prstGeom>
        </p:spPr>
      </p:pic>
      <p:pic>
        <p:nvPicPr>
          <p:cNvPr id="11" name="Picture 10"/>
          <p:cNvPicPr>
            <a:picLocks noChangeAspect="1"/>
          </p:cNvPicPr>
          <p:nvPr/>
        </p:nvPicPr>
        <p:blipFill>
          <a:blip r:embed="rId10"/>
          <a:stretch>
            <a:fillRect/>
          </a:stretch>
        </p:blipFill>
        <p:spPr>
          <a:xfrm>
            <a:off x="2099816" y="5574534"/>
            <a:ext cx="1009650" cy="266700"/>
          </a:xfrm>
          <a:prstGeom prst="rect">
            <a:avLst/>
          </a:prstGeom>
        </p:spPr>
      </p:pic>
      <p:pic>
        <p:nvPicPr>
          <p:cNvPr id="12" name="Picture 11"/>
          <p:cNvPicPr>
            <a:picLocks noChangeAspect="1"/>
          </p:cNvPicPr>
          <p:nvPr/>
        </p:nvPicPr>
        <p:blipFill>
          <a:blip r:embed="rId11"/>
          <a:stretch>
            <a:fillRect/>
          </a:stretch>
        </p:blipFill>
        <p:spPr>
          <a:xfrm>
            <a:off x="2390943" y="2766876"/>
            <a:ext cx="1009650" cy="276225"/>
          </a:xfrm>
          <a:prstGeom prst="rect">
            <a:avLst/>
          </a:prstGeom>
        </p:spPr>
      </p:pic>
      <p:pic>
        <p:nvPicPr>
          <p:cNvPr id="13" name="Picture 12"/>
          <p:cNvPicPr>
            <a:picLocks noChangeAspect="1"/>
          </p:cNvPicPr>
          <p:nvPr/>
        </p:nvPicPr>
        <p:blipFill>
          <a:blip r:embed="rId12"/>
          <a:stretch>
            <a:fillRect/>
          </a:stretch>
        </p:blipFill>
        <p:spPr>
          <a:xfrm>
            <a:off x="1381293" y="5038021"/>
            <a:ext cx="1009650" cy="295275"/>
          </a:xfrm>
          <a:prstGeom prst="rect">
            <a:avLst/>
          </a:prstGeom>
        </p:spPr>
      </p:pic>
      <p:pic>
        <p:nvPicPr>
          <p:cNvPr id="15" name="Picture 14"/>
          <p:cNvPicPr>
            <a:picLocks noChangeAspect="1"/>
          </p:cNvPicPr>
          <p:nvPr/>
        </p:nvPicPr>
        <p:blipFill>
          <a:blip r:embed="rId13"/>
          <a:stretch>
            <a:fillRect/>
          </a:stretch>
        </p:blipFill>
        <p:spPr>
          <a:xfrm>
            <a:off x="2276876" y="4672781"/>
            <a:ext cx="1009650" cy="228600"/>
          </a:xfrm>
          <a:prstGeom prst="rect">
            <a:avLst/>
          </a:prstGeom>
        </p:spPr>
      </p:pic>
      <p:pic>
        <p:nvPicPr>
          <p:cNvPr id="16" name="Picture 15"/>
          <p:cNvPicPr>
            <a:picLocks noChangeAspect="1"/>
          </p:cNvPicPr>
          <p:nvPr/>
        </p:nvPicPr>
        <p:blipFill>
          <a:blip r:embed="rId14"/>
          <a:stretch>
            <a:fillRect/>
          </a:stretch>
        </p:blipFill>
        <p:spPr>
          <a:xfrm>
            <a:off x="4068735" y="2590801"/>
            <a:ext cx="4057939" cy="3250434"/>
          </a:xfrm>
          <a:prstGeom prst="rect">
            <a:avLst/>
          </a:prstGeom>
        </p:spPr>
      </p:pic>
      <p:pic>
        <p:nvPicPr>
          <p:cNvPr id="7170" name="Picture 2" descr="Image result for paylocity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4291" y="2704242"/>
            <a:ext cx="962025" cy="54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532797"/>
      </p:ext>
    </p:extLst>
  </p:cSld>
  <p:clrMapOvr>
    <a:masterClrMapping/>
  </p:clrMapOvr>
  <mc:AlternateContent xmlns:mc="http://schemas.openxmlformats.org/markup-compatibility/2006" xmlns:p14="http://schemas.microsoft.com/office/powerpoint/2010/main">
    <mc:Choice Requires="p14">
      <p:transition spd="slow" p14:dur="2000" advTm="86165"/>
    </mc:Choice>
    <mc:Fallback xmlns="">
      <p:transition spd="slow" advTm="86165"/>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#HRTech is Here &amp; Now</a:t>
            </a:r>
            <a:endParaRPr lang="en-US" dirty="0"/>
          </a:p>
        </p:txBody>
      </p:sp>
      <p:pic>
        <p:nvPicPr>
          <p:cNvPr id="8194" name="Picture 2" descr="HRTech October 18 - 21, 201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02436" y="1760669"/>
            <a:ext cx="7543800" cy="17750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5995035" y="3809299"/>
            <a:ext cx="2371725" cy="1543050"/>
          </a:xfrm>
          <a:prstGeom prst="rect">
            <a:avLst/>
          </a:prstGeom>
          <a:effectLst>
            <a:softEdge rad="38100"/>
          </a:effectLst>
        </p:spPr>
      </p:pic>
      <p:pic>
        <p:nvPicPr>
          <p:cNvPr id="8" name="Picture 7"/>
          <p:cNvPicPr>
            <a:picLocks noChangeAspect="1"/>
          </p:cNvPicPr>
          <p:nvPr/>
        </p:nvPicPr>
        <p:blipFill>
          <a:blip r:embed="rId5"/>
          <a:stretch>
            <a:fillRect/>
          </a:stretch>
        </p:blipFill>
        <p:spPr>
          <a:xfrm>
            <a:off x="3200400" y="3352800"/>
            <a:ext cx="2159736" cy="2861256"/>
          </a:xfrm>
          <a:prstGeom prst="rect">
            <a:avLst/>
          </a:prstGeom>
        </p:spPr>
      </p:pic>
      <p:sp>
        <p:nvSpPr>
          <p:cNvPr id="9" name="TextBox 8"/>
          <p:cNvSpPr txBox="1"/>
          <p:nvPr/>
        </p:nvSpPr>
        <p:spPr>
          <a:xfrm>
            <a:off x="902436" y="5625968"/>
            <a:ext cx="2678964" cy="584775"/>
          </a:xfrm>
          <a:prstGeom prst="rect">
            <a:avLst/>
          </a:prstGeom>
          <a:noFill/>
        </p:spPr>
        <p:txBody>
          <a:bodyPr wrap="square" rtlCol="0">
            <a:spAutoFit/>
          </a:bodyPr>
          <a:lstStyle/>
          <a:p>
            <a:r>
              <a:rPr lang="en-US" sz="3200" dirty="0" smtClean="0">
                <a:hlinkClick r:id="rId6"/>
              </a:rPr>
              <a:t>#HRTechConf</a:t>
            </a:r>
            <a:endParaRPr lang="en-US" sz="3200" dirty="0"/>
          </a:p>
        </p:txBody>
      </p:sp>
    </p:spTree>
    <p:extLst>
      <p:ext uri="{BB962C8B-B14F-4D97-AF65-F5344CB8AC3E}">
        <p14:creationId xmlns:p14="http://schemas.microsoft.com/office/powerpoint/2010/main" val="805622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245660" y="101600"/>
            <a:ext cx="8898340" cy="895350"/>
          </a:xfrm>
        </p:spPr>
        <p:txBody>
          <a:bodyPr/>
          <a:lstStyle/>
          <a:p>
            <a:r>
              <a:rPr lang="en-US" dirty="0" smtClean="0"/>
              <a:t>I’m a MultiTasker</a:t>
            </a:r>
          </a:p>
        </p:txBody>
      </p:sp>
      <p:pic>
        <p:nvPicPr>
          <p:cNvPr id="6" name="Picture 2"/>
          <p:cNvPicPr>
            <a:picLocks noChangeAspect="1"/>
          </p:cNvPicPr>
          <p:nvPr/>
        </p:nvPicPr>
        <p:blipFill>
          <a:blip r:embed="rId2" cstate="print"/>
          <a:srcRect/>
          <a:stretch>
            <a:fillRect/>
          </a:stretch>
        </p:blipFill>
        <p:spPr bwMode="auto">
          <a:xfrm>
            <a:off x="7010400" y="2281982"/>
            <a:ext cx="1115392" cy="705087"/>
          </a:xfrm>
          <a:prstGeom prst="rect">
            <a:avLst/>
          </a:prstGeom>
          <a:noFill/>
          <a:ln w="9525">
            <a:noFill/>
            <a:miter lim="800000"/>
            <a:headEnd/>
            <a:tailEnd/>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660" y="1707699"/>
            <a:ext cx="2281672" cy="1054132"/>
          </a:xfrm>
          <a:prstGeom prst="rect">
            <a:avLst/>
          </a:prstGeom>
        </p:spPr>
      </p:pic>
      <p:sp>
        <p:nvSpPr>
          <p:cNvPr id="8" name="TextBox 7"/>
          <p:cNvSpPr txBox="1"/>
          <p:nvPr/>
        </p:nvSpPr>
        <p:spPr>
          <a:xfrm>
            <a:off x="240842" y="2596703"/>
            <a:ext cx="3602718" cy="369332"/>
          </a:xfrm>
          <a:prstGeom prst="rect">
            <a:avLst/>
          </a:prstGeom>
          <a:noFill/>
        </p:spPr>
        <p:txBody>
          <a:bodyPr wrap="none" rtlCol="0">
            <a:spAutoFit/>
          </a:bodyPr>
          <a:lstStyle/>
          <a:p>
            <a:r>
              <a:rPr lang="en-US" sz="1800" dirty="0" smtClean="0"/>
              <a:t>Department of Management Faculty</a:t>
            </a:r>
          </a:p>
        </p:txBody>
      </p:sp>
      <p:sp>
        <p:nvSpPr>
          <p:cNvPr id="9" name="TextBox 8"/>
          <p:cNvSpPr txBox="1"/>
          <p:nvPr/>
        </p:nvSpPr>
        <p:spPr>
          <a:xfrm>
            <a:off x="3296880" y="4737726"/>
            <a:ext cx="2795899" cy="400110"/>
          </a:xfrm>
          <a:prstGeom prst="rect">
            <a:avLst/>
          </a:prstGeom>
          <a:noFill/>
        </p:spPr>
        <p:txBody>
          <a:bodyPr wrap="square" rtlCol="0">
            <a:spAutoFit/>
          </a:bodyPr>
          <a:lstStyle/>
          <a:p>
            <a:r>
              <a:rPr lang="en-US" sz="2000" dirty="0" smtClean="0"/>
              <a:t>HR Consultant</a:t>
            </a:r>
            <a:endParaRPr lang="en-US" sz="2000" dirty="0"/>
          </a:p>
        </p:txBody>
      </p:sp>
      <p:sp>
        <p:nvSpPr>
          <p:cNvPr id="10" name="TextBox 9"/>
          <p:cNvSpPr txBox="1"/>
          <p:nvPr/>
        </p:nvSpPr>
        <p:spPr>
          <a:xfrm>
            <a:off x="6400800" y="1772896"/>
            <a:ext cx="2069028" cy="523220"/>
          </a:xfrm>
          <a:prstGeom prst="rect">
            <a:avLst/>
          </a:prstGeom>
          <a:noFill/>
        </p:spPr>
        <p:txBody>
          <a:bodyPr wrap="none" rtlCol="0">
            <a:spAutoFit/>
          </a:bodyPr>
          <a:lstStyle/>
          <a:p>
            <a:r>
              <a:rPr lang="en-US" sz="1400" dirty="0" smtClean="0"/>
              <a:t>College Relations Director</a:t>
            </a:r>
          </a:p>
          <a:p>
            <a:r>
              <a:rPr lang="en-US" sz="1400" dirty="0" smtClean="0"/>
              <a:t>&amp; Past</a:t>
            </a:r>
            <a:r>
              <a:rPr lang="en-US" sz="1400" dirty="0"/>
              <a:t> </a:t>
            </a:r>
            <a:r>
              <a:rPr lang="en-US" sz="1400" dirty="0" smtClean="0"/>
              <a:t>State Council Dir</a:t>
            </a:r>
            <a:endParaRPr lang="en-US" sz="1400" dirty="0"/>
          </a:p>
        </p:txBody>
      </p:sp>
      <p:pic>
        <p:nvPicPr>
          <p:cNvPr id="11" name="Picture 7" descr="final3color.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7563" y="5036908"/>
            <a:ext cx="1371600" cy="1224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Diagram 11"/>
          <p:cNvGraphicFramePr/>
          <p:nvPr>
            <p:extLst>
              <p:ext uri="{D42A27DB-BD31-4B8C-83A1-F6EECF244321}">
                <p14:modId xmlns:p14="http://schemas.microsoft.com/office/powerpoint/2010/main" val="2788004125"/>
              </p:ext>
            </p:extLst>
          </p:nvPr>
        </p:nvGraphicFramePr>
        <p:xfrm>
          <a:off x="1508097" y="1768840"/>
          <a:ext cx="6538623" cy="42519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19279" y="1796493"/>
            <a:ext cx="1328669" cy="1693625"/>
          </a:xfrm>
          <a:prstGeom prst="rect">
            <a:avLst/>
          </a:prstGeom>
        </p:spPr>
      </p:pic>
      <p:pic>
        <p:nvPicPr>
          <p:cNvPr id="14"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51701" y="3505505"/>
            <a:ext cx="2286000"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960098" y="3228508"/>
            <a:ext cx="1718163" cy="523220"/>
          </a:xfrm>
          <a:prstGeom prst="rect">
            <a:avLst/>
          </a:prstGeom>
          <a:noFill/>
        </p:spPr>
        <p:txBody>
          <a:bodyPr wrap="none" rtlCol="0">
            <a:spAutoFit/>
          </a:bodyPr>
          <a:lstStyle/>
          <a:p>
            <a:r>
              <a:rPr lang="en-US" sz="1400" dirty="0" smtClean="0"/>
              <a:t>Former MAC Rep </a:t>
            </a:r>
          </a:p>
          <a:p>
            <a:r>
              <a:rPr lang="en-US" sz="1400" dirty="0"/>
              <a:t> </a:t>
            </a:r>
            <a:r>
              <a:rPr lang="en-US" sz="1400" dirty="0" smtClean="0"/>
              <a:t>                     for NCRC</a:t>
            </a:r>
            <a:endParaRPr lang="en-US" sz="1400" dirty="0"/>
          </a:p>
        </p:txBody>
      </p:sp>
      <p:sp>
        <p:nvSpPr>
          <p:cNvPr id="2" name="Rectangle 1"/>
          <p:cNvSpPr/>
          <p:nvPr/>
        </p:nvSpPr>
        <p:spPr>
          <a:xfrm>
            <a:off x="6520914" y="3948841"/>
            <a:ext cx="1951176" cy="923330"/>
          </a:xfrm>
          <a:prstGeom prst="rect">
            <a:avLst/>
          </a:prstGeom>
          <a:noFill/>
        </p:spPr>
        <p:txBody>
          <a:bodyPr wrap="none" lIns="91440" tIns="45720" rIns="91440" bIns="45720">
            <a:spAutoFit/>
          </a:bodyPr>
          <a:lstStyle/>
          <a:p>
            <a:pPr algn="ctr"/>
            <a:r>
              <a:rPr lang="en-US"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SHRM</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3958695315"/>
      </p:ext>
    </p:extLst>
  </p:cSld>
  <p:clrMapOvr>
    <a:masterClrMapping/>
  </p:clrMapOvr>
  <mc:AlternateContent xmlns:mc="http://schemas.openxmlformats.org/markup-compatibility/2006" xmlns:p14="http://schemas.microsoft.com/office/powerpoint/2010/main">
    <mc:Choice Requires="p14">
      <p:transition spd="slow" p14:dur="2000" advTm="16652"/>
    </mc:Choice>
    <mc:Fallback xmlns="">
      <p:transition spd="slow" advTm="16652"/>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So..What are HR Metrics?</a:t>
            </a:r>
            <a:endParaRPr lang="en-US" dirty="0"/>
          </a:p>
        </p:txBody>
      </p:sp>
      <p:sp>
        <p:nvSpPr>
          <p:cNvPr id="3" name="Content Placeholder 2"/>
          <p:cNvSpPr>
            <a:spLocks noGrp="1"/>
          </p:cNvSpPr>
          <p:nvPr>
            <p:ph idx="1"/>
          </p:nvPr>
        </p:nvSpPr>
        <p:spPr/>
        <p:txBody>
          <a:bodyPr/>
          <a:lstStyle/>
          <a:p>
            <a:r>
              <a:rPr lang="en-US" dirty="0" smtClean="0"/>
              <a:t>Way to quantify the cost and the impact of employee programs</a:t>
            </a:r>
          </a:p>
          <a:p>
            <a:pPr lvl="1"/>
            <a:r>
              <a:rPr lang="en-US" sz="3200" dirty="0" smtClean="0"/>
              <a:t>Can quantify the cost of HR processes and measure the success of HR initiatives.</a:t>
            </a:r>
          </a:p>
          <a:p>
            <a:pPr lvl="1"/>
            <a:r>
              <a:rPr lang="en-US" sz="3200" dirty="0" smtClean="0"/>
              <a:t>Measures time of the money spent</a:t>
            </a:r>
          </a:p>
          <a:p>
            <a:pPr lvl="1"/>
            <a:r>
              <a:rPr lang="en-US" sz="3200" dirty="0" smtClean="0"/>
              <a:t>Allows you to track yearly trends</a:t>
            </a:r>
          </a:p>
          <a:p>
            <a:endParaRPr lang="en-US" dirty="0"/>
          </a:p>
          <a:p>
            <a:pPr>
              <a:buNone/>
            </a:pPr>
            <a:r>
              <a:rPr lang="en-US" dirty="0" smtClean="0"/>
              <a:t>EXAMPLE: </a:t>
            </a:r>
            <a:r>
              <a:rPr lang="en-US" u="sng" dirty="0"/>
              <a:t>Cost Per Hire</a:t>
            </a:r>
          </a:p>
          <a:p>
            <a:pPr>
              <a:buNone/>
            </a:pPr>
            <a:r>
              <a:rPr lang="en-US" dirty="0"/>
              <a:t>(CPH) = the sum of external costs (recruiting) and internal costs (training new employees) divided by the total number of starts in a time period. </a:t>
            </a:r>
          </a:p>
          <a:p>
            <a:endParaRPr lang="en-US" dirty="0"/>
          </a:p>
        </p:txBody>
      </p:sp>
    </p:spTree>
    <p:extLst>
      <p:ext uri="{BB962C8B-B14F-4D97-AF65-F5344CB8AC3E}">
        <p14:creationId xmlns:p14="http://schemas.microsoft.com/office/powerpoint/2010/main" val="3957017027"/>
      </p:ext>
    </p:extLst>
  </p:cSld>
  <p:clrMapOvr>
    <a:masterClrMapping/>
  </p:clrMapOvr>
  <mc:AlternateContent xmlns:mc="http://schemas.openxmlformats.org/markup-compatibility/2006" xmlns:p14="http://schemas.microsoft.com/office/powerpoint/2010/main">
    <mc:Choice Requires="p14">
      <p:transition spd="slow" p14:dur="2000" advTm="36200"/>
    </mc:Choice>
    <mc:Fallback xmlns="">
      <p:transition spd="slow" advTm="362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59" y="31845"/>
            <a:ext cx="8534400" cy="1450757"/>
          </a:xfrm>
        </p:spPr>
        <p:txBody>
          <a:bodyPr>
            <a:normAutofit/>
          </a:bodyPr>
          <a:lstStyle/>
          <a:p>
            <a:pPr algn="ctr"/>
            <a:r>
              <a:rPr lang="en-US" dirty="0" smtClean="0"/>
              <a:t>Modern HR Metrics and Analytics </a:t>
            </a:r>
            <a:endParaRPr lang="en-US" dirty="0"/>
          </a:p>
        </p:txBody>
      </p:sp>
      <p:sp>
        <p:nvSpPr>
          <p:cNvPr id="3" name="Content Placeholder 2"/>
          <p:cNvSpPr>
            <a:spLocks noGrp="1"/>
          </p:cNvSpPr>
          <p:nvPr>
            <p:ph idx="1"/>
          </p:nvPr>
        </p:nvSpPr>
        <p:spPr/>
        <p:txBody>
          <a:bodyPr/>
          <a:lstStyle/>
          <a:p>
            <a:r>
              <a:rPr lang="en-US" dirty="0" smtClean="0"/>
              <a:t>Transition period</a:t>
            </a:r>
          </a:p>
          <a:p>
            <a:pPr lvl="1"/>
            <a:r>
              <a:rPr lang="en-US" sz="2400" dirty="0" smtClean="0"/>
              <a:t>More organizations are now reporting a larger number of metrics more consistently </a:t>
            </a:r>
          </a:p>
          <a:p>
            <a:pPr lvl="1"/>
            <a:r>
              <a:rPr lang="en-US" sz="2400" dirty="0" smtClean="0"/>
              <a:t>Most organizations use metrics to audit their HR activities</a:t>
            </a:r>
          </a:p>
          <a:p>
            <a:endParaRPr lang="en-US" dirty="0" smtClean="0"/>
          </a:p>
          <a:p>
            <a:r>
              <a:rPr lang="en-US" dirty="0" smtClean="0"/>
              <a:t> </a:t>
            </a:r>
          </a:p>
          <a:p>
            <a:endParaRPr lang="en-US" dirty="0"/>
          </a:p>
        </p:txBody>
      </p:sp>
      <p:pic>
        <p:nvPicPr>
          <p:cNvPr id="6" name="Picture 2"/>
          <p:cNvPicPr>
            <a:picLocks noChangeAspect="1" noChangeArrowheads="1"/>
          </p:cNvPicPr>
          <p:nvPr/>
        </p:nvPicPr>
        <p:blipFill>
          <a:blip r:embed="rId2" cstate="print"/>
          <a:srcRect/>
          <a:stretch>
            <a:fillRect/>
          </a:stretch>
        </p:blipFill>
        <p:spPr bwMode="auto">
          <a:xfrm>
            <a:off x="1219200" y="3429000"/>
            <a:ext cx="6781800" cy="2714800"/>
          </a:xfrm>
          <a:prstGeom prst="rect">
            <a:avLst/>
          </a:prstGeom>
          <a:ln>
            <a:noFill/>
          </a:ln>
          <a:effectLst>
            <a:softEdge rad="112500"/>
          </a:effectLst>
        </p:spPr>
      </p:pic>
    </p:spTree>
    <p:extLst>
      <p:ext uri="{BB962C8B-B14F-4D97-AF65-F5344CB8AC3E}">
        <p14:creationId xmlns:p14="http://schemas.microsoft.com/office/powerpoint/2010/main" val="3576380557"/>
      </p:ext>
    </p:extLst>
  </p:cSld>
  <p:clrMapOvr>
    <a:masterClrMapping/>
  </p:clrMapOvr>
  <mc:AlternateContent xmlns:mc="http://schemas.openxmlformats.org/markup-compatibility/2006" xmlns:p14="http://schemas.microsoft.com/office/powerpoint/2010/main">
    <mc:Choice Requires="p14">
      <p:transition spd="slow" p14:dur="2000" advTm="59758"/>
    </mc:Choice>
    <mc:Fallback xmlns="">
      <p:transition spd="slow" advTm="59758"/>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Emphasis on Improving Managerial Decision Making</a:t>
            </a:r>
            <a:endParaRPr lang="en-US" dirty="0"/>
          </a:p>
        </p:txBody>
      </p:sp>
      <p:sp>
        <p:nvSpPr>
          <p:cNvPr id="3" name="Content Placeholder 2"/>
          <p:cNvSpPr>
            <a:spLocks noGrp="1"/>
          </p:cNvSpPr>
          <p:nvPr>
            <p:ph idx="1"/>
          </p:nvPr>
        </p:nvSpPr>
        <p:spPr/>
        <p:txBody>
          <a:bodyPr/>
          <a:lstStyle/>
          <a:p>
            <a:pPr>
              <a:buNone/>
            </a:pPr>
            <a:r>
              <a:rPr lang="en-US" dirty="0" smtClean="0"/>
              <a:t>HR metrics and analytics can only impact the organization</a:t>
            </a:r>
          </a:p>
          <a:p>
            <a:pPr>
              <a:buNone/>
            </a:pPr>
            <a:r>
              <a:rPr lang="en-US" sz="4000" dirty="0" smtClean="0"/>
              <a:t> </a:t>
            </a:r>
            <a:r>
              <a:rPr lang="en-US" sz="4000" b="1" u="sng" dirty="0" smtClean="0"/>
              <a:t>if and only if</a:t>
            </a:r>
            <a:r>
              <a:rPr lang="en-US" sz="4000" dirty="0" smtClean="0"/>
              <a:t>:</a:t>
            </a:r>
          </a:p>
          <a:p>
            <a:pPr>
              <a:buNone/>
            </a:pPr>
            <a:endParaRPr lang="en-US" dirty="0" smtClean="0"/>
          </a:p>
          <a:p>
            <a:pPr lvl="1"/>
            <a:r>
              <a:rPr lang="en-US" sz="3200" dirty="0" smtClean="0"/>
              <a:t>Managers are given adequate information</a:t>
            </a:r>
          </a:p>
          <a:p>
            <a:pPr lvl="1"/>
            <a:r>
              <a:rPr lang="en-US" sz="3200" dirty="0" smtClean="0"/>
              <a:t>Managers make better decisions </a:t>
            </a:r>
          </a:p>
          <a:p>
            <a:pPr lvl="1"/>
            <a:r>
              <a:rPr lang="en-US" sz="3200" dirty="0" smtClean="0"/>
              <a:t>Managers make different decisions</a:t>
            </a:r>
            <a:endParaRPr lang="en-US" sz="3200" dirty="0"/>
          </a:p>
        </p:txBody>
      </p:sp>
    </p:spTree>
    <p:extLst>
      <p:ext uri="{BB962C8B-B14F-4D97-AF65-F5344CB8AC3E}">
        <p14:creationId xmlns:p14="http://schemas.microsoft.com/office/powerpoint/2010/main" val="966246007"/>
      </p:ext>
    </p:extLst>
  </p:cSld>
  <p:clrMapOvr>
    <a:masterClrMapping/>
  </p:clrMapOvr>
  <mc:AlternateContent xmlns:mc="http://schemas.openxmlformats.org/markup-compatibility/2006" xmlns:p14="http://schemas.microsoft.com/office/powerpoint/2010/main">
    <mc:Choice Requires="p14">
      <p:transition spd="slow" p14:dur="2000" advTm="70320"/>
    </mc:Choice>
    <mc:Fallback xmlns="">
      <p:transition spd="slow" advTm="7032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Common Activities Used in HR Metrics and Analytics </a:t>
            </a:r>
            <a:endParaRPr lang="en-US" dirty="0"/>
          </a:p>
        </p:txBody>
      </p:sp>
      <p:sp>
        <p:nvSpPr>
          <p:cNvPr id="3" name="Content Placeholder 2"/>
          <p:cNvSpPr>
            <a:spLocks noGrp="1"/>
          </p:cNvSpPr>
          <p:nvPr>
            <p:ph sz="half" idx="1"/>
          </p:nvPr>
        </p:nvSpPr>
        <p:spPr>
          <a:xfrm>
            <a:off x="381000" y="1985839"/>
            <a:ext cx="3703320" cy="4023360"/>
          </a:xfrm>
        </p:spPr>
        <p:txBody>
          <a:bodyPr>
            <a:normAutofit fontScale="92500"/>
          </a:bodyPr>
          <a:lstStyle/>
          <a:p>
            <a:pPr lvl="1"/>
            <a:r>
              <a:rPr lang="en-US" sz="3200" dirty="0" smtClean="0"/>
              <a:t>Reporting</a:t>
            </a:r>
          </a:p>
          <a:p>
            <a:pPr lvl="1"/>
            <a:r>
              <a:rPr lang="en-US" sz="3200" dirty="0" smtClean="0"/>
              <a:t>Dashboards</a:t>
            </a:r>
          </a:p>
          <a:p>
            <a:pPr lvl="1"/>
            <a:r>
              <a:rPr lang="en-US" sz="3200" dirty="0" smtClean="0"/>
              <a:t>Benchmarking</a:t>
            </a:r>
          </a:p>
          <a:p>
            <a:pPr lvl="1"/>
            <a:r>
              <a:rPr lang="en-US" sz="3200" dirty="0" smtClean="0"/>
              <a:t>Data Mining</a:t>
            </a:r>
          </a:p>
          <a:p>
            <a:pPr lvl="1"/>
            <a:r>
              <a:rPr lang="en-US" sz="3200" dirty="0" smtClean="0"/>
              <a:t>Predictive Analyses</a:t>
            </a:r>
          </a:p>
          <a:p>
            <a:pPr lvl="1"/>
            <a:r>
              <a:rPr lang="en-US" sz="3200" dirty="0" smtClean="0"/>
              <a:t>Operational Experiments</a:t>
            </a:r>
          </a:p>
          <a:p>
            <a:pPr lvl="1"/>
            <a:r>
              <a:rPr lang="en-US" sz="3200" dirty="0" smtClean="0"/>
              <a:t>Workforce Modeling</a:t>
            </a:r>
          </a:p>
          <a:p>
            <a:endParaRPr lang="en-US" dirty="0" smtClean="0"/>
          </a:p>
          <a:p>
            <a:endParaRPr lang="en-US" dirty="0"/>
          </a:p>
        </p:txBody>
      </p:sp>
      <p:pic>
        <p:nvPicPr>
          <p:cNvPr id="5" name="Content Placeholder 4"/>
          <p:cNvPicPr>
            <a:picLocks noGrp="1" noChangeAspect="1"/>
          </p:cNvPicPr>
          <p:nvPr>
            <p:ph sz="half" idx="2"/>
          </p:nvPr>
        </p:nvPicPr>
        <p:blipFill>
          <a:blip r:embed="rId3"/>
          <a:stretch>
            <a:fillRect/>
          </a:stretch>
        </p:blipFill>
        <p:spPr>
          <a:xfrm>
            <a:off x="3939413" y="1992464"/>
            <a:ext cx="4936742" cy="3189135"/>
          </a:xfrm>
          <a:prstGeom prst="rect">
            <a:avLst/>
          </a:prstGeom>
        </p:spPr>
      </p:pic>
    </p:spTree>
    <p:extLst>
      <p:ext uri="{BB962C8B-B14F-4D97-AF65-F5344CB8AC3E}">
        <p14:creationId xmlns:p14="http://schemas.microsoft.com/office/powerpoint/2010/main" val="4217206451"/>
      </p:ext>
    </p:extLst>
  </p:cSld>
  <p:clrMapOvr>
    <a:masterClrMapping/>
  </p:clrMapOvr>
  <mc:AlternateContent xmlns:mc="http://schemas.openxmlformats.org/markup-compatibility/2006" xmlns:p14="http://schemas.microsoft.com/office/powerpoint/2010/main">
    <mc:Choice Requires="p14">
      <p:transition spd="slow" p14:dur="2000" advTm="3201"/>
    </mc:Choice>
    <mc:Fallback xmlns="">
      <p:transition spd="slow" advTm="3201"/>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1447800" y="0"/>
            <a:ext cx="7467600" cy="914400"/>
          </a:xfrm>
        </p:spPr>
        <p:txBody>
          <a:bodyPr/>
          <a:lstStyle/>
          <a:p>
            <a:pPr algn="l" eaLnBrk="1" hangingPunct="1"/>
            <a:r>
              <a:rPr lang="en-US" altLang="en-US" dirty="0"/>
              <a:t>Balanced</a:t>
            </a:r>
            <a:r>
              <a:rPr lang="en-US" altLang="en-US" sz="3600" b="1" dirty="0" smtClean="0"/>
              <a:t> </a:t>
            </a:r>
            <a:r>
              <a:rPr lang="en-US" altLang="en-US" dirty="0"/>
              <a:t>Scorecard</a:t>
            </a:r>
          </a:p>
        </p:txBody>
      </p:sp>
      <p:sp>
        <p:nvSpPr>
          <p:cNvPr id="118787" name="Rectangle 3"/>
          <p:cNvSpPr>
            <a:spLocks noGrp="1" noChangeArrowheads="1"/>
          </p:cNvSpPr>
          <p:nvPr>
            <p:ph type="body" sz="half" idx="1"/>
          </p:nvPr>
        </p:nvSpPr>
        <p:spPr>
          <a:xfrm>
            <a:off x="5638800" y="1752600"/>
            <a:ext cx="3200400" cy="4038600"/>
          </a:xfrm>
        </p:spPr>
        <p:txBody>
          <a:bodyPr/>
          <a:lstStyle/>
          <a:p>
            <a:pPr marL="457200" indent="-457200" eaLnBrk="1" hangingPunct="1">
              <a:buFont typeface="+mj-lt"/>
              <a:buAutoNum type="arabicPeriod"/>
            </a:pPr>
            <a:r>
              <a:rPr lang="en-US" altLang="en-US" sz="2400" dirty="0" smtClean="0"/>
              <a:t>Aligns business function measures with organizational strategies.</a:t>
            </a:r>
          </a:p>
          <a:p>
            <a:pPr marL="457200" indent="-457200" eaLnBrk="1" hangingPunct="1">
              <a:buFont typeface="+mj-lt"/>
              <a:buAutoNum type="arabicPeriod"/>
            </a:pPr>
            <a:r>
              <a:rPr lang="en-US" altLang="en-US" sz="2400" dirty="0" smtClean="0"/>
              <a:t>Measures the effectiveness of a department or the entire company.</a:t>
            </a:r>
          </a:p>
          <a:p>
            <a:pPr marL="457200" indent="-457200" eaLnBrk="1" hangingPunct="1">
              <a:buFont typeface="+mj-lt"/>
              <a:buAutoNum type="arabicPeriod"/>
            </a:pPr>
            <a:r>
              <a:rPr lang="en-US" altLang="en-US" sz="2400" dirty="0" smtClean="0"/>
              <a:t>Considers perspective of all stakeholders.</a:t>
            </a:r>
          </a:p>
        </p:txBody>
      </p:sp>
      <p:graphicFrame>
        <p:nvGraphicFramePr>
          <p:cNvPr id="17" name="Diagram 16"/>
          <p:cNvGraphicFramePr/>
          <p:nvPr>
            <p:extLst>
              <p:ext uri="{D42A27DB-BD31-4B8C-83A1-F6EECF244321}">
                <p14:modId xmlns:p14="http://schemas.microsoft.com/office/powerpoint/2010/main" val="1610310650"/>
              </p:ext>
            </p:extLst>
          </p:nvPr>
        </p:nvGraphicFramePr>
        <p:xfrm>
          <a:off x="304800" y="1981200"/>
          <a:ext cx="5257800" cy="353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6843262"/>
      </p:ext>
    </p:extLst>
  </p:cSld>
  <p:clrMapOvr>
    <a:masterClrMapping/>
  </p:clrMapOvr>
  <mc:AlternateContent xmlns:mc="http://schemas.openxmlformats.org/markup-compatibility/2006" xmlns:p14="http://schemas.microsoft.com/office/powerpoint/2010/main">
    <mc:Choice Requires="p14">
      <p:transition spd="slow" p14:dur="2000" advTm="640"/>
    </mc:Choice>
    <mc:Fallback xmlns="">
      <p:transition spd="slow" advTm="64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1447800" y="0"/>
            <a:ext cx="7467600" cy="914400"/>
          </a:xfrm>
        </p:spPr>
        <p:txBody>
          <a:bodyPr>
            <a:normAutofit fontScale="90000"/>
          </a:bodyPr>
          <a:lstStyle/>
          <a:p>
            <a:pPr algn="l" eaLnBrk="1" hangingPunct="1"/>
            <a:r>
              <a:rPr lang="en-US" altLang="en-US" dirty="0"/>
              <a:t>Primary</a:t>
            </a:r>
            <a:r>
              <a:rPr lang="en-US" altLang="en-US" sz="3200" b="1" dirty="0" smtClean="0"/>
              <a:t> </a:t>
            </a:r>
            <a:r>
              <a:rPr lang="en-US" altLang="en-US" dirty="0"/>
              <a:t>and</a:t>
            </a:r>
            <a:r>
              <a:rPr lang="en-US" altLang="en-US" sz="3200" b="1" dirty="0" smtClean="0"/>
              <a:t> </a:t>
            </a:r>
            <a:r>
              <a:rPr lang="en-US" altLang="en-US" dirty="0"/>
              <a:t>Secondary</a:t>
            </a:r>
            <a:r>
              <a:rPr lang="en-US" altLang="en-US" sz="3200" b="1" dirty="0" smtClean="0"/>
              <a:t> </a:t>
            </a:r>
            <a:r>
              <a:rPr lang="en-US" altLang="en-US" sz="5300" dirty="0"/>
              <a:t>Research</a:t>
            </a:r>
          </a:p>
        </p:txBody>
      </p:sp>
      <p:graphicFrame>
        <p:nvGraphicFramePr>
          <p:cNvPr id="214038" name="Group 22"/>
          <p:cNvGraphicFramePr>
            <a:graphicFrameLocks noGrp="1"/>
          </p:cNvGraphicFramePr>
          <p:nvPr>
            <p:ph idx="1"/>
            <p:extLst>
              <p:ext uri="{D42A27DB-BD31-4B8C-83A1-F6EECF244321}">
                <p14:modId xmlns:p14="http://schemas.microsoft.com/office/powerpoint/2010/main" val="1210654154"/>
              </p:ext>
            </p:extLst>
          </p:nvPr>
        </p:nvGraphicFramePr>
        <p:xfrm>
          <a:off x="457200" y="1219200"/>
          <a:ext cx="7848600" cy="4343400"/>
        </p:xfrm>
        <a:graphic>
          <a:graphicData uri="http://schemas.openxmlformats.org/drawingml/2006/table">
            <a:tbl>
              <a:tblPr firstRow="1"/>
              <a:tblGrid>
                <a:gridCol w="3885446"/>
                <a:gridCol w="3963154"/>
              </a:tblGrid>
              <a:tr h="9885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chemeClr val="tx1"/>
                          </a:solidFill>
                          <a:effectLst/>
                          <a:latin typeface="Arial" pitchFamily="34" charset="0"/>
                          <a:cs typeface="Arial" pitchFamily="34" charset="0"/>
                        </a:rPr>
                        <a:t>Primary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(data gathered firsthand)</a:t>
                      </a: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1A2D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chemeClr val="tx1"/>
                          </a:solidFill>
                          <a:effectLst/>
                          <a:latin typeface="Arial" pitchFamily="34" charset="0"/>
                          <a:cs typeface="Arial" pitchFamily="34" charset="0"/>
                        </a:rPr>
                        <a:t>Secondary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(data gathered by others)</a:t>
                      </a:r>
                    </a:p>
                  </a:txBody>
                  <a:tcPr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1A2D8"/>
                    </a:solidFill>
                  </a:tcPr>
                </a:tc>
              </a:tr>
              <a:tr h="3354863">
                <a:tc>
                  <a:txBody>
                    <a:bodyPr/>
                    <a:lstStyle/>
                    <a:p>
                      <a:pPr marL="230188" marR="0" lvl="0" indent="-230188" algn="l" defTabSz="914400" rtl="0" eaLnBrk="1" fontAlgn="base" latinLnBrk="0" hangingPunct="1">
                        <a:lnSpc>
                          <a:spcPct val="100000"/>
                        </a:lnSpc>
                        <a:spcBef>
                          <a:spcPct val="20000"/>
                        </a:spcBef>
                        <a:spcAft>
                          <a:spcPct val="0"/>
                        </a:spcAft>
                        <a:buClrTx/>
                        <a:buSzTx/>
                        <a:buFontTx/>
                        <a:buChar char="•"/>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Experiments</a:t>
                      </a:r>
                    </a:p>
                    <a:p>
                      <a:pPr marL="230188" marR="0" lvl="0" indent="-230188" algn="l" defTabSz="914400" rtl="0" eaLnBrk="1" fontAlgn="base" latinLnBrk="0" hangingPunct="1">
                        <a:lnSpc>
                          <a:spcPct val="100000"/>
                        </a:lnSpc>
                        <a:spcBef>
                          <a:spcPct val="20000"/>
                        </a:spcBef>
                        <a:spcAft>
                          <a:spcPct val="0"/>
                        </a:spcAft>
                        <a:buClrTx/>
                        <a:buSzTx/>
                        <a:buFontTx/>
                        <a:buChar char="•"/>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Pilot projects</a:t>
                      </a:r>
                    </a:p>
                    <a:p>
                      <a:pPr marL="230188" marR="0" lvl="0" indent="-230188" algn="l" defTabSz="914400" rtl="0" eaLnBrk="1" fontAlgn="base" latinLnBrk="0" hangingPunct="1">
                        <a:lnSpc>
                          <a:spcPct val="100000"/>
                        </a:lnSpc>
                        <a:spcBef>
                          <a:spcPct val="20000"/>
                        </a:spcBef>
                        <a:spcAft>
                          <a:spcPct val="0"/>
                        </a:spcAft>
                        <a:buClrTx/>
                        <a:buSzTx/>
                        <a:buFontTx/>
                        <a:buChar char="•"/>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Surveys/questionnaires</a:t>
                      </a:r>
                    </a:p>
                    <a:p>
                      <a:pPr marL="230188" marR="0" lvl="0" indent="-230188"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cap="none" normalizeH="0" baseline="0" dirty="0" smtClean="0">
                          <a:ln>
                            <a:noFill/>
                          </a:ln>
                          <a:solidFill>
                            <a:schemeClr val="tx1"/>
                          </a:solidFill>
                          <a:effectLst/>
                          <a:latin typeface="Arial" pitchFamily="34" charset="0"/>
                          <a:cs typeface="Arial" pitchFamily="34" charset="0"/>
                        </a:rPr>
                        <a:t>Interviews</a:t>
                      </a:r>
                    </a:p>
                    <a:p>
                      <a:pPr marL="230188" marR="0" lvl="0" indent="-230188" algn="l" defTabSz="914400" rtl="0" eaLnBrk="1" fontAlgn="base" latinLnBrk="0" hangingPunct="1">
                        <a:lnSpc>
                          <a:spcPct val="100000"/>
                        </a:lnSpc>
                        <a:spcBef>
                          <a:spcPct val="20000"/>
                        </a:spcBef>
                        <a:spcAft>
                          <a:spcPct val="0"/>
                        </a:spcAft>
                        <a:buClrTx/>
                        <a:buSzTx/>
                        <a:buFontTx/>
                        <a:buChar char="•"/>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Focus groups</a:t>
                      </a:r>
                    </a:p>
                    <a:p>
                      <a:pPr marL="230188" marR="0" lvl="0" indent="-230188" algn="l" defTabSz="914400" rtl="0" eaLnBrk="1" fontAlgn="base" latinLnBrk="0" hangingPunct="1">
                        <a:lnSpc>
                          <a:spcPct val="100000"/>
                        </a:lnSpc>
                        <a:spcBef>
                          <a:spcPct val="20000"/>
                        </a:spcBef>
                        <a:spcAft>
                          <a:spcPct val="0"/>
                        </a:spcAft>
                        <a:buClrTx/>
                        <a:buSzTx/>
                        <a:buFontTx/>
                        <a:buChar char="•"/>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Direct observation</a:t>
                      </a:r>
                    </a:p>
                    <a:p>
                      <a:pPr marL="230188" marR="0" lvl="0" indent="-230188" algn="l" defTabSz="914400" rtl="0" eaLnBrk="1" fontAlgn="base" latinLnBrk="0" hangingPunct="1">
                        <a:lnSpc>
                          <a:spcPct val="100000"/>
                        </a:lnSpc>
                        <a:spcBef>
                          <a:spcPct val="20000"/>
                        </a:spcBef>
                        <a:spcAft>
                          <a:spcPct val="0"/>
                        </a:spcAft>
                        <a:buClrTx/>
                        <a:buSzTx/>
                        <a:buFontTx/>
                        <a:buChar char="•"/>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Testing</a:t>
                      </a:r>
                    </a:p>
                  </a:txBody>
                  <a:tcPr marR="45720"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gradFill flip="none" rotWithShape="1">
                      <a:gsLst>
                        <a:gs pos="0">
                          <a:srgbClr val="61A2D8">
                            <a:tint val="66000"/>
                            <a:satMod val="160000"/>
                          </a:srgbClr>
                        </a:gs>
                        <a:gs pos="50000">
                          <a:srgbClr val="61A2D8">
                            <a:tint val="44500"/>
                            <a:satMod val="160000"/>
                          </a:srgbClr>
                        </a:gs>
                        <a:gs pos="100000">
                          <a:srgbClr val="61A2D8">
                            <a:tint val="23500"/>
                            <a:satMod val="160000"/>
                          </a:srgbClr>
                        </a:gs>
                      </a:gsLst>
                      <a:lin ang="16200000" scaled="1"/>
                      <a:tileRect/>
                    </a:gradFill>
                  </a:tcPr>
                </a:tc>
                <a:tc>
                  <a:txBody>
                    <a:bodyPr/>
                    <a:lstStyle/>
                    <a:p>
                      <a:pPr marL="230188" marR="0" lvl="0" indent="-230188" algn="l" defTabSz="914400" rtl="0" eaLnBrk="1" fontAlgn="base" latinLnBrk="0" hangingPunct="1">
                        <a:lnSpc>
                          <a:spcPct val="100000"/>
                        </a:lnSpc>
                        <a:spcBef>
                          <a:spcPct val="20000"/>
                        </a:spcBef>
                        <a:spcAft>
                          <a:spcPct val="0"/>
                        </a:spcAft>
                        <a:buClrTx/>
                        <a:buSzTx/>
                        <a:buFontTx/>
                        <a:buChar char="•"/>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Historical data</a:t>
                      </a:r>
                    </a:p>
                    <a:p>
                      <a:pPr marL="230188" marR="0" lvl="0" indent="-230188" algn="l" defTabSz="914400" rtl="0" eaLnBrk="1" fontAlgn="base" latinLnBrk="0" hangingPunct="1">
                        <a:lnSpc>
                          <a:spcPct val="100000"/>
                        </a:lnSpc>
                        <a:spcBef>
                          <a:spcPct val="20000"/>
                        </a:spcBef>
                        <a:spcAft>
                          <a:spcPct val="0"/>
                        </a:spcAft>
                        <a:buClrTx/>
                        <a:buSzTx/>
                        <a:buFontTx/>
                        <a:buChar char="•"/>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Benchmarking and best-practices reports</a:t>
                      </a:r>
                    </a:p>
                    <a:p>
                      <a:pPr marL="230188" marR="0" lvl="0" indent="-230188" algn="l" defTabSz="914400" rtl="0" eaLnBrk="1" fontAlgn="base" latinLnBrk="0" hangingPunct="1">
                        <a:lnSpc>
                          <a:spcPct val="100000"/>
                        </a:lnSpc>
                        <a:spcBef>
                          <a:spcPct val="20000"/>
                        </a:spcBef>
                        <a:spcAft>
                          <a:spcPct val="0"/>
                        </a:spcAft>
                        <a:buClrTx/>
                        <a:buSzTx/>
                        <a:buFontTx/>
                        <a:buChar char="•"/>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Purchased data</a:t>
                      </a:r>
                    </a:p>
                    <a:p>
                      <a:pPr marL="230188" marR="0" lvl="0" indent="-230188" algn="l" defTabSz="914400" rtl="0" eaLnBrk="1" fontAlgn="base" latinLnBrk="0" hangingPunct="1">
                        <a:lnSpc>
                          <a:spcPct val="100000"/>
                        </a:lnSpc>
                        <a:spcBef>
                          <a:spcPct val="20000"/>
                        </a:spcBef>
                        <a:spcAft>
                          <a:spcPct val="0"/>
                        </a:spcAft>
                        <a:buClrTx/>
                        <a:buSzTx/>
                        <a:buFontTx/>
                        <a:buChar char="•"/>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Professional publications</a:t>
                      </a:r>
                    </a:p>
                    <a:p>
                      <a:pPr marL="230188" marR="0" lvl="0" indent="-230188" algn="l" defTabSz="914400" rtl="0" eaLnBrk="1" fontAlgn="base" latinLnBrk="0" hangingPunct="1">
                        <a:lnSpc>
                          <a:spcPct val="100000"/>
                        </a:lnSpc>
                        <a:spcBef>
                          <a:spcPct val="20000"/>
                        </a:spcBef>
                        <a:spcAft>
                          <a:spcPct val="0"/>
                        </a:spcAft>
                        <a:buClrTx/>
                        <a:buSzTx/>
                        <a:buFontTx/>
                        <a:buChar char="•"/>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Secondhand reports</a:t>
                      </a:r>
                    </a:p>
                  </a:txBody>
                  <a:tcPr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gradFill flip="none" rotWithShape="1">
                      <a:gsLst>
                        <a:gs pos="0">
                          <a:srgbClr val="61A2D8">
                            <a:tint val="66000"/>
                            <a:satMod val="160000"/>
                          </a:srgbClr>
                        </a:gs>
                        <a:gs pos="50000">
                          <a:srgbClr val="61A2D8">
                            <a:tint val="44500"/>
                            <a:satMod val="160000"/>
                          </a:srgbClr>
                        </a:gs>
                        <a:gs pos="100000">
                          <a:srgbClr val="61A2D8">
                            <a:tint val="23500"/>
                            <a:satMod val="160000"/>
                          </a:srgbClr>
                        </a:gs>
                      </a:gsLst>
                      <a:lin ang="16200000" scaled="1"/>
                      <a:tileRect/>
                    </a:gradFill>
                  </a:tcPr>
                </a:tc>
              </a:tr>
            </a:tbl>
          </a:graphicData>
        </a:graphic>
      </p:graphicFrame>
    </p:spTree>
    <p:extLst>
      <p:ext uri="{BB962C8B-B14F-4D97-AF65-F5344CB8AC3E}">
        <p14:creationId xmlns:p14="http://schemas.microsoft.com/office/powerpoint/2010/main" val="350864946"/>
      </p:ext>
    </p:extLst>
  </p:cSld>
  <p:clrMapOvr>
    <a:masterClrMapping/>
  </p:clrMapOvr>
  <mc:AlternateContent xmlns:mc="http://schemas.openxmlformats.org/markup-compatibility/2006" xmlns:p14="http://schemas.microsoft.com/office/powerpoint/2010/main">
    <mc:Choice Requires="p14">
      <p:transition spd="slow" p14:dur="2000" advTm="33012"/>
    </mc:Choice>
    <mc:Fallback xmlns="">
      <p:transition spd="slow" advTm="33012"/>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 y="287339"/>
            <a:ext cx="8686800" cy="931862"/>
          </a:xfrm>
        </p:spPr>
        <p:txBody>
          <a:bodyPr>
            <a:normAutofit/>
          </a:bodyPr>
          <a:lstStyle/>
          <a:p>
            <a:r>
              <a:rPr lang="en-US" b="1" dirty="0"/>
              <a:t>Quantitative v. Qualitative </a:t>
            </a:r>
            <a:r>
              <a:rPr lang="en-US" b="1" dirty="0" smtClean="0"/>
              <a:t>Research</a:t>
            </a:r>
            <a:endParaRPr lang="en-US" dirty="0"/>
          </a:p>
        </p:txBody>
      </p:sp>
      <p:graphicFrame>
        <p:nvGraphicFramePr>
          <p:cNvPr id="8" name="Diagram 7"/>
          <p:cNvGraphicFramePr/>
          <p:nvPr/>
        </p:nvGraphicFramePr>
        <p:xfrm>
          <a:off x="1676400" y="1371600"/>
          <a:ext cx="5334000" cy="203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9030" name="TextBox 8"/>
          <p:cNvSpPr txBox="1">
            <a:spLocks noChangeArrowheads="1"/>
          </p:cNvSpPr>
          <p:nvPr/>
        </p:nvSpPr>
        <p:spPr bwMode="auto">
          <a:xfrm>
            <a:off x="4724400" y="3352800"/>
            <a:ext cx="35814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ts val="600"/>
              </a:spcAft>
            </a:pPr>
            <a:r>
              <a:rPr lang="en-US" altLang="en-US" sz="1800" dirty="0"/>
              <a:t>Collects </a:t>
            </a:r>
            <a:r>
              <a:rPr lang="en-US" altLang="en-US" sz="1800" dirty="0">
                <a:solidFill>
                  <a:schemeClr val="tx2"/>
                </a:solidFill>
              </a:rPr>
              <a:t>attitudes, opinions, and feelings.</a:t>
            </a:r>
          </a:p>
          <a:p>
            <a:pPr eaLnBrk="1" hangingPunct="1">
              <a:spcBef>
                <a:spcPct val="0"/>
              </a:spcBef>
              <a:spcAft>
                <a:spcPts val="600"/>
              </a:spcAft>
            </a:pPr>
            <a:r>
              <a:rPr lang="en-US" altLang="en-US" sz="1800" dirty="0"/>
              <a:t>Uses: Identify strengths and weaknesses, generate ideas, determine preferences.</a:t>
            </a:r>
          </a:p>
          <a:p>
            <a:pPr eaLnBrk="1" hangingPunct="1">
              <a:spcBef>
                <a:spcPct val="0"/>
              </a:spcBef>
              <a:spcAft>
                <a:spcPts val="600"/>
              </a:spcAft>
            </a:pPr>
            <a:r>
              <a:rPr lang="en-US" altLang="en-US" sz="1800" dirty="0"/>
              <a:t>Examples: Focus groups, in-depth interviews, questionnaires.</a:t>
            </a:r>
          </a:p>
        </p:txBody>
      </p:sp>
      <p:sp>
        <p:nvSpPr>
          <p:cNvPr id="129031" name="TextBox 9"/>
          <p:cNvSpPr txBox="1">
            <a:spLocks noChangeArrowheads="1"/>
          </p:cNvSpPr>
          <p:nvPr/>
        </p:nvSpPr>
        <p:spPr bwMode="auto">
          <a:xfrm>
            <a:off x="457200" y="3352800"/>
            <a:ext cx="350520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ts val="600"/>
              </a:spcAft>
            </a:pPr>
            <a:r>
              <a:rPr lang="en-US" altLang="en-US" sz="1800" dirty="0"/>
              <a:t>Collects and analyzes </a:t>
            </a:r>
            <a:r>
              <a:rPr lang="en-US" altLang="en-US" sz="1800" dirty="0">
                <a:solidFill>
                  <a:schemeClr val="tx2"/>
                </a:solidFill>
              </a:rPr>
              <a:t>numerical data </a:t>
            </a:r>
            <a:r>
              <a:rPr lang="en-US" altLang="en-US" sz="1800" dirty="0"/>
              <a:t>in a descriptive or inferential manner.</a:t>
            </a:r>
          </a:p>
          <a:p>
            <a:pPr eaLnBrk="1" hangingPunct="1">
              <a:spcBef>
                <a:spcPct val="0"/>
              </a:spcBef>
              <a:spcAft>
                <a:spcPts val="600"/>
              </a:spcAft>
            </a:pPr>
            <a:r>
              <a:rPr lang="en-US" altLang="en-US" sz="1800" dirty="0"/>
              <a:t>Uses: Describe groups, compare results, identify trends or commonalities.</a:t>
            </a:r>
          </a:p>
          <a:p>
            <a:pPr eaLnBrk="1" hangingPunct="1">
              <a:spcBef>
                <a:spcPct val="0"/>
              </a:spcBef>
              <a:spcAft>
                <a:spcPts val="600"/>
              </a:spcAft>
            </a:pPr>
            <a:r>
              <a:rPr lang="en-US" altLang="en-US" sz="1800" dirty="0"/>
              <a:t>Examples: Charts and graphs, statistical measures, regression analysis.</a:t>
            </a:r>
          </a:p>
        </p:txBody>
      </p:sp>
    </p:spTree>
    <p:extLst>
      <p:ext uri="{BB962C8B-B14F-4D97-AF65-F5344CB8AC3E}">
        <p14:creationId xmlns:p14="http://schemas.microsoft.com/office/powerpoint/2010/main" val="1281735837"/>
      </p:ext>
    </p:extLst>
  </p:cSld>
  <p:clrMapOvr>
    <a:masterClrMapping/>
  </p:clrMapOvr>
  <mc:AlternateContent xmlns:mc="http://schemas.openxmlformats.org/markup-compatibility/2006" xmlns:p14="http://schemas.microsoft.com/office/powerpoint/2010/main">
    <mc:Choice Requires="p14">
      <p:transition spd="slow" p14:dur="2000" advTm="2284"/>
    </mc:Choice>
    <mc:Fallback xmlns="">
      <p:transition spd="slow" advTm="2284"/>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914400" y="304800"/>
            <a:ext cx="7467600" cy="914400"/>
          </a:xfrm>
        </p:spPr>
        <p:txBody>
          <a:bodyPr/>
          <a:lstStyle/>
          <a:p>
            <a:pPr algn="l" eaLnBrk="1" hangingPunct="1"/>
            <a:r>
              <a:rPr lang="en-US" altLang="en-US" dirty="0"/>
              <a:t>Qualitative</a:t>
            </a:r>
            <a:r>
              <a:rPr lang="en-US" altLang="en-US" sz="3600" b="1" dirty="0" smtClean="0"/>
              <a:t> </a:t>
            </a:r>
            <a:r>
              <a:rPr lang="en-US" altLang="en-US" dirty="0"/>
              <a:t>Analysis</a:t>
            </a:r>
            <a:r>
              <a:rPr lang="en-US" altLang="en-US" sz="3600" b="1" dirty="0" smtClean="0"/>
              <a:t>: </a:t>
            </a:r>
            <a:r>
              <a:rPr lang="en-US" altLang="en-US" dirty="0"/>
              <a:t>Interviews </a:t>
            </a:r>
          </a:p>
        </p:txBody>
      </p:sp>
      <p:grpSp>
        <p:nvGrpSpPr>
          <p:cNvPr id="142341" name="Group 10"/>
          <p:cNvGrpSpPr>
            <a:grpSpLocks/>
          </p:cNvGrpSpPr>
          <p:nvPr/>
        </p:nvGrpSpPr>
        <p:grpSpPr bwMode="auto">
          <a:xfrm>
            <a:off x="533400" y="1219200"/>
            <a:ext cx="8305800" cy="4770438"/>
            <a:chOff x="1219200" y="1208145"/>
            <a:chExt cx="8486362" cy="5116443"/>
          </a:xfrm>
        </p:grpSpPr>
        <p:graphicFrame>
          <p:nvGraphicFramePr>
            <p:cNvPr id="8" name="Diagram 7"/>
            <p:cNvGraphicFramePr/>
            <p:nvPr/>
          </p:nvGraphicFramePr>
          <p:xfrm>
            <a:off x="1524000" y="1600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2343" name="TextBox 8"/>
            <p:cNvSpPr txBox="1">
              <a:spLocks noChangeArrowheads="1"/>
            </p:cNvSpPr>
            <p:nvPr/>
          </p:nvSpPr>
          <p:spPr bwMode="auto">
            <a:xfrm>
              <a:off x="1219200" y="4131584"/>
              <a:ext cx="3962574" cy="219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t>Benefits</a:t>
              </a:r>
            </a:p>
            <a:p>
              <a:pPr eaLnBrk="1" hangingPunct="1">
                <a:spcBef>
                  <a:spcPct val="0"/>
                </a:spcBef>
              </a:pPr>
              <a:r>
                <a:rPr lang="en-US" altLang="en-US" sz="1800" dirty="0"/>
                <a:t>Yield insightful information.</a:t>
              </a:r>
              <a:endParaRPr lang="en-US" altLang="en-US" sz="1800" b="1" i="1" dirty="0"/>
            </a:p>
            <a:p>
              <a:pPr eaLnBrk="1" hangingPunct="1">
                <a:spcBef>
                  <a:spcPct val="0"/>
                </a:spcBef>
              </a:pPr>
              <a:r>
                <a:rPr lang="en-US" altLang="en-US" sz="1800" dirty="0"/>
                <a:t>Provide opinions and reactions to events.</a:t>
              </a:r>
              <a:endParaRPr lang="en-US" altLang="en-US" sz="1800" b="1" i="1" dirty="0"/>
            </a:p>
            <a:p>
              <a:pPr eaLnBrk="1" hangingPunct="1">
                <a:spcBef>
                  <a:spcPct val="0"/>
                </a:spcBef>
              </a:pPr>
              <a:r>
                <a:rPr lang="en-US" altLang="en-US" sz="1800" dirty="0"/>
                <a:t>Allow for personal connection to interviewee.</a:t>
              </a:r>
              <a:endParaRPr lang="en-US" altLang="en-US" sz="1800" b="1" i="1" dirty="0"/>
            </a:p>
            <a:p>
              <a:pPr eaLnBrk="1" hangingPunct="1">
                <a:spcBef>
                  <a:spcPct val="0"/>
                </a:spcBef>
              </a:pPr>
              <a:r>
                <a:rPr lang="en-US" altLang="en-US" sz="1800" dirty="0"/>
                <a:t>Are flexible.</a:t>
              </a:r>
            </a:p>
          </p:txBody>
        </p:sp>
        <p:sp>
          <p:nvSpPr>
            <p:cNvPr id="142344" name="TextBox 9"/>
            <p:cNvSpPr txBox="1">
              <a:spLocks noChangeArrowheads="1"/>
            </p:cNvSpPr>
            <p:nvPr/>
          </p:nvSpPr>
          <p:spPr bwMode="auto">
            <a:xfrm>
              <a:off x="4114490" y="1208145"/>
              <a:ext cx="5591072" cy="219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t>Cautions</a:t>
              </a:r>
              <a:r>
                <a:rPr lang="en-US" altLang="en-US" sz="1800" dirty="0"/>
                <a:t> </a:t>
              </a:r>
            </a:p>
            <a:p>
              <a:pPr eaLnBrk="1" hangingPunct="1">
                <a:spcBef>
                  <a:spcPct val="0"/>
                </a:spcBef>
              </a:pPr>
              <a:r>
                <a:rPr lang="en-US" altLang="en-US" sz="1800" dirty="0"/>
                <a:t>Interviewer’s nonverbal actions can influence responses.</a:t>
              </a:r>
              <a:endParaRPr lang="en-US" altLang="en-US" sz="1800" b="1" i="1" dirty="0"/>
            </a:p>
            <a:p>
              <a:pPr eaLnBrk="1" hangingPunct="1">
                <a:spcBef>
                  <a:spcPct val="0"/>
                </a:spcBef>
              </a:pPr>
              <a:r>
                <a:rPr lang="en-US" altLang="en-US" sz="1800" dirty="0"/>
                <a:t>Interviewers should be careful not to ask leading questions.</a:t>
              </a:r>
              <a:endParaRPr lang="en-US" altLang="en-US" sz="1800" b="1" i="1" dirty="0"/>
            </a:p>
            <a:p>
              <a:pPr eaLnBrk="1" hangingPunct="1">
                <a:spcBef>
                  <a:spcPct val="0"/>
                </a:spcBef>
              </a:pPr>
              <a:r>
                <a:rPr lang="en-US" altLang="en-US" sz="1800" dirty="0"/>
                <a:t>Interviewees may answer with what they think is “right.”</a:t>
              </a:r>
            </a:p>
          </p:txBody>
        </p:sp>
      </p:grpSp>
    </p:spTree>
    <p:extLst>
      <p:ext uri="{BB962C8B-B14F-4D97-AF65-F5344CB8AC3E}">
        <p14:creationId xmlns:p14="http://schemas.microsoft.com/office/powerpoint/2010/main" val="4291749854"/>
      </p:ext>
    </p:extLst>
  </p:cSld>
  <p:clrMapOvr>
    <a:masterClrMapping/>
  </p:clrMapOvr>
  <mc:AlternateContent xmlns:mc="http://schemas.openxmlformats.org/markup-compatibility/2006" xmlns:p14="http://schemas.microsoft.com/office/powerpoint/2010/main">
    <mc:Choice Requires="p14">
      <p:transition spd="slow" p14:dur="2000" advTm="55211"/>
    </mc:Choice>
    <mc:Fallback xmlns="">
      <p:transition spd="slow" advTm="55211"/>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idx="4294967295"/>
          </p:nvPr>
        </p:nvSpPr>
        <p:spPr>
          <a:xfrm>
            <a:off x="838200" y="609600"/>
            <a:ext cx="8305800" cy="914400"/>
          </a:xfrm>
        </p:spPr>
        <p:txBody>
          <a:bodyPr>
            <a:normAutofit fontScale="90000"/>
          </a:bodyPr>
          <a:lstStyle/>
          <a:p>
            <a:pPr algn="l" eaLnBrk="1" hangingPunct="1"/>
            <a:r>
              <a:rPr lang="en-US" altLang="en-US" sz="5300" dirty="0"/>
              <a:t>Qualitative</a:t>
            </a:r>
            <a:r>
              <a:rPr lang="en-US" altLang="en-US" sz="3200" b="1" dirty="0" smtClean="0"/>
              <a:t> </a:t>
            </a:r>
            <a:r>
              <a:rPr lang="en-US" altLang="en-US" sz="5300" dirty="0"/>
              <a:t>Analysis</a:t>
            </a:r>
            <a:r>
              <a:rPr lang="en-US" altLang="en-US" sz="3200" b="1" dirty="0" smtClean="0"/>
              <a:t>: </a:t>
            </a:r>
            <a:br>
              <a:rPr lang="en-US" altLang="en-US" sz="3200" b="1" dirty="0" smtClean="0"/>
            </a:br>
            <a:r>
              <a:rPr lang="en-US" altLang="en-US" sz="5300" dirty="0"/>
              <a:t>Surveys</a:t>
            </a:r>
            <a:r>
              <a:rPr lang="en-US" altLang="en-US" sz="3200" b="1" dirty="0" smtClean="0"/>
              <a:t> </a:t>
            </a:r>
            <a:r>
              <a:rPr lang="en-US" altLang="en-US" sz="5300" dirty="0"/>
              <a:t>and</a:t>
            </a:r>
            <a:r>
              <a:rPr lang="en-US" altLang="en-US" sz="3200" b="1" dirty="0" smtClean="0"/>
              <a:t> </a:t>
            </a:r>
            <a:r>
              <a:rPr lang="en-US" altLang="en-US" sz="5300" dirty="0"/>
              <a:t>Questionnaires</a:t>
            </a:r>
          </a:p>
        </p:txBody>
      </p:sp>
      <p:graphicFrame>
        <p:nvGraphicFramePr>
          <p:cNvPr id="8" name="Diagram 7"/>
          <p:cNvGraphicFramePr/>
          <p:nvPr/>
        </p:nvGraphicFramePr>
        <p:xfrm>
          <a:off x="914400" y="1600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4390" name="TextBox 8"/>
          <p:cNvSpPr txBox="1">
            <a:spLocks noChangeArrowheads="1"/>
          </p:cNvSpPr>
          <p:nvPr/>
        </p:nvSpPr>
        <p:spPr bwMode="auto">
          <a:xfrm>
            <a:off x="874594" y="4114800"/>
            <a:ext cx="3621206"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t>Benefits</a:t>
            </a:r>
            <a:endParaRPr lang="en-US" altLang="en-US" sz="1800" b="1" dirty="0"/>
          </a:p>
          <a:p>
            <a:pPr eaLnBrk="1" hangingPunct="1">
              <a:spcBef>
                <a:spcPct val="0"/>
              </a:spcBef>
            </a:pPr>
            <a:r>
              <a:rPr lang="en-US" altLang="en-US" sz="1800" dirty="0"/>
              <a:t>Ensure interviewee anonymity.</a:t>
            </a:r>
            <a:endParaRPr lang="en-US" altLang="en-US" sz="1800" b="1" i="1" dirty="0"/>
          </a:p>
          <a:p>
            <a:pPr eaLnBrk="1" hangingPunct="1">
              <a:spcBef>
                <a:spcPct val="0"/>
              </a:spcBef>
            </a:pPr>
            <a:r>
              <a:rPr lang="en-US" altLang="en-US" sz="1800" dirty="0"/>
              <a:t>Are efficient; can gather data from many respondents.</a:t>
            </a:r>
          </a:p>
          <a:p>
            <a:pPr eaLnBrk="1" hangingPunct="1">
              <a:spcBef>
                <a:spcPct val="0"/>
              </a:spcBef>
            </a:pPr>
            <a:r>
              <a:rPr lang="en-US" altLang="en-US" sz="1800" dirty="0"/>
              <a:t>Standardize data collection.</a:t>
            </a:r>
          </a:p>
        </p:txBody>
      </p:sp>
      <p:sp>
        <p:nvSpPr>
          <p:cNvPr id="144391" name="TextBox 9"/>
          <p:cNvSpPr txBox="1">
            <a:spLocks noChangeArrowheads="1"/>
          </p:cNvSpPr>
          <p:nvPr/>
        </p:nvSpPr>
        <p:spPr bwMode="auto">
          <a:xfrm>
            <a:off x="3733800" y="1676400"/>
            <a:ext cx="48006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t>Cautions</a:t>
            </a:r>
            <a:r>
              <a:rPr lang="en-US" altLang="en-US" sz="1800" dirty="0"/>
              <a:t> </a:t>
            </a:r>
          </a:p>
          <a:p>
            <a:pPr eaLnBrk="1" hangingPunct="1">
              <a:spcBef>
                <a:spcPct val="0"/>
              </a:spcBef>
            </a:pPr>
            <a:r>
              <a:rPr lang="en-US" altLang="en-US" sz="1800" dirty="0"/>
              <a:t>Less flexible than interviews.</a:t>
            </a:r>
          </a:p>
          <a:p>
            <a:pPr eaLnBrk="1" hangingPunct="1">
              <a:spcBef>
                <a:spcPct val="0"/>
              </a:spcBef>
            </a:pPr>
            <a:r>
              <a:rPr lang="en-US" altLang="en-US" sz="1800" dirty="0"/>
              <a:t>Can produce low response rate, which yields little data and impairs analysis.</a:t>
            </a:r>
          </a:p>
          <a:p>
            <a:pPr eaLnBrk="1" hangingPunct="1">
              <a:spcBef>
                <a:spcPct val="0"/>
              </a:spcBef>
              <a:buFontTx/>
              <a:buNone/>
            </a:pPr>
            <a:endParaRPr lang="en-US" altLang="en-US" sz="1800" dirty="0"/>
          </a:p>
        </p:txBody>
      </p:sp>
    </p:spTree>
    <p:extLst>
      <p:ext uri="{BB962C8B-B14F-4D97-AF65-F5344CB8AC3E}">
        <p14:creationId xmlns:p14="http://schemas.microsoft.com/office/powerpoint/2010/main" val="4214504755"/>
      </p:ext>
    </p:extLst>
  </p:cSld>
  <p:clrMapOvr>
    <a:masterClrMapping/>
  </p:clrMapOvr>
  <mc:AlternateContent xmlns:mc="http://schemas.openxmlformats.org/markup-compatibility/2006" xmlns:p14="http://schemas.microsoft.com/office/powerpoint/2010/main">
    <mc:Choice Requires="p14">
      <p:transition spd="slow" p14:dur="2000" advTm="32594"/>
    </mc:Choice>
    <mc:Fallback xmlns="">
      <p:transition spd="slow" advTm="32594"/>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normAutofit fontScale="90000"/>
          </a:bodyPr>
          <a:lstStyle/>
          <a:p>
            <a:pPr algn="l" eaLnBrk="1" hangingPunct="1"/>
            <a:r>
              <a:rPr lang="en-US" altLang="en-US" dirty="0"/>
              <a:t>Reliability</a:t>
            </a:r>
          </a:p>
        </p:txBody>
      </p:sp>
      <p:sp>
        <p:nvSpPr>
          <p:cNvPr id="146435" name="Rectangle 3"/>
          <p:cNvSpPr>
            <a:spLocks noGrp="1" noChangeArrowheads="1"/>
          </p:cNvSpPr>
          <p:nvPr>
            <p:ph type="body" sz="half" idx="1"/>
          </p:nvPr>
        </p:nvSpPr>
        <p:spPr/>
        <p:txBody>
          <a:bodyPr>
            <a:normAutofit/>
          </a:bodyPr>
          <a:lstStyle/>
          <a:p>
            <a:pPr>
              <a:buFont typeface="Arial" panose="020B0604020202020204" pitchFamily="34" charset="0"/>
              <a:buChar char="•"/>
            </a:pPr>
            <a:r>
              <a:rPr lang="en-US" altLang="en-US" sz="2400" dirty="0" smtClean="0"/>
              <a:t>Ability of an instrument to measure consistently.</a:t>
            </a:r>
          </a:p>
          <a:p>
            <a:pPr>
              <a:buFont typeface="Arial" panose="020B0604020202020204" pitchFamily="34" charset="0"/>
              <a:buChar char="•"/>
            </a:pPr>
            <a:r>
              <a:rPr lang="en-US" altLang="en-US" sz="2400" dirty="0" smtClean="0"/>
              <a:t>Parallel form method compares results of similar tests administered to same group at two times.</a:t>
            </a:r>
          </a:p>
          <a:p>
            <a:pPr>
              <a:buFont typeface="Arial" panose="020B0604020202020204" pitchFamily="34" charset="0"/>
              <a:buChar char="•"/>
            </a:pPr>
            <a:r>
              <a:rPr lang="en-US" altLang="en-US" sz="2400" dirty="0" smtClean="0"/>
              <a:t>Here Test A shows less variability and is therefore considered more reliable.</a:t>
            </a:r>
          </a:p>
        </p:txBody>
      </p:sp>
      <p:graphicFrame>
        <p:nvGraphicFramePr>
          <p:cNvPr id="264549" name="Group 357"/>
          <p:cNvGraphicFramePr>
            <a:graphicFrameLocks noGrp="1"/>
          </p:cNvGraphicFramePr>
          <p:nvPr>
            <p:ph sz="half" idx="2"/>
            <p:extLst>
              <p:ext uri="{D42A27DB-BD31-4B8C-83A1-F6EECF244321}">
                <p14:modId xmlns:p14="http://schemas.microsoft.com/office/powerpoint/2010/main" val="1043457187"/>
              </p:ext>
            </p:extLst>
          </p:nvPr>
        </p:nvGraphicFramePr>
        <p:xfrm>
          <a:off x="4648200" y="2362200"/>
          <a:ext cx="3810000" cy="3111499"/>
        </p:xfrm>
        <a:graphic>
          <a:graphicData uri="http://schemas.openxmlformats.org/drawingml/2006/table">
            <a:tbl>
              <a:tblPr/>
              <a:tblGrid>
                <a:gridCol w="1023582"/>
                <a:gridCol w="682388"/>
                <a:gridCol w="682388"/>
                <a:gridCol w="710821"/>
                <a:gridCol w="710821"/>
              </a:tblGrid>
              <a:tr h="643917">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Candidate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L="65314" marR="65314" marT="45729" marB="45729" anchor="ctr" horzOverflow="overflow">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61A2D8"/>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Test A</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65314" marR="65314" marT="45729" marB="45729" anchor="ctr" horzOverflow="overflow">
                    <a:lnL w="571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A2D8"/>
                    </a:solidFill>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Test B</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65314" marR="65314" marT="45729" marB="45729"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A2D8"/>
                    </a:solidFill>
                  </a:tcPr>
                </a:tc>
                <a:tc hMerge="1">
                  <a:txBody>
                    <a:bodyPr/>
                    <a:lstStyle/>
                    <a:p>
                      <a:endParaRPr lang="en-US"/>
                    </a:p>
                  </a:txBody>
                  <a:tcPr/>
                </a:tc>
              </a:tr>
              <a:tr h="993473">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Times" pitchFamily="18" charset="0"/>
                      </a:endParaRPr>
                    </a:p>
                  </a:txBody>
                  <a:tcPr anchor="ctr" horzOverflow="overflow">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5888A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First test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65314" marR="65314" marT="45729" marB="45729" anchor="ctr" horzOverflow="overflow">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61A2D8"/>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Retest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65314" marR="65314" marT="45729" marB="45729" anchor="ct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61A2D8"/>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First test</a:t>
                      </a:r>
                    </a:p>
                  </a:txBody>
                  <a:tcPr marL="65314" marR="65314" marT="45729" marB="45729"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61A2D8"/>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Retest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65314" marR="65314"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61A2D8"/>
                    </a:solidFill>
                  </a:tcPr>
                </a:tc>
              </a:tr>
              <a:tr h="4783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1</a:t>
                      </a:r>
                    </a:p>
                  </a:txBody>
                  <a:tcPr marL="65314" marR="65314" marT="45729" marB="45729" anchor="ctr" horzOverflow="overflow">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A2D8">
                        <a:alpha val="2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90</a:t>
                      </a:r>
                    </a:p>
                  </a:txBody>
                  <a:tcPr marL="65314" marR="65314" marT="45729" marB="45729" anchor="ctr" horzOverflow="overflow">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A2D8">
                        <a:alpha val="2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92</a:t>
                      </a:r>
                    </a:p>
                  </a:txBody>
                  <a:tcPr marL="65314" marR="65314" marT="45729" marB="45729" anchor="ct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A2D8">
                        <a:alpha val="2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87</a:t>
                      </a:r>
                    </a:p>
                  </a:txBody>
                  <a:tcPr marL="65314" marR="65314" marT="45729" marB="45729"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A2D8">
                        <a:alpha val="2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95</a:t>
                      </a:r>
                    </a:p>
                  </a:txBody>
                  <a:tcPr marL="65314" marR="65314"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A2D8">
                        <a:alpha val="20000"/>
                      </a:srgbClr>
                    </a:solidFill>
                  </a:tcPr>
                </a:tc>
              </a:tr>
              <a:tr h="4783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2</a:t>
                      </a:r>
                    </a:p>
                  </a:txBody>
                  <a:tcPr marL="65314" marR="65314" marT="45729" marB="45729" anchor="ctr" horzOverflow="overflow">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A2D8">
                        <a:alpha val="6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89</a:t>
                      </a:r>
                    </a:p>
                  </a:txBody>
                  <a:tcPr marL="65314" marR="65314" marT="45729" marB="45729" anchor="ctr" horzOverflow="overflow">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A2D8">
                        <a:alpha val="6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90</a:t>
                      </a:r>
                    </a:p>
                  </a:txBody>
                  <a:tcPr marL="65314" marR="65314" marT="45729" marB="45729" anchor="ct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A2D8">
                        <a:alpha val="6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79</a:t>
                      </a:r>
                    </a:p>
                  </a:txBody>
                  <a:tcPr marL="65314" marR="65314" marT="45729" marB="45729"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A2D8">
                        <a:alpha val="6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86</a:t>
                      </a:r>
                    </a:p>
                  </a:txBody>
                  <a:tcPr marL="65314" marR="65314"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A2D8">
                        <a:alpha val="60000"/>
                      </a:srgbClr>
                    </a:solidFill>
                  </a:tcPr>
                </a:tc>
              </a:tr>
              <a:tr h="51743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3</a:t>
                      </a:r>
                    </a:p>
                  </a:txBody>
                  <a:tcPr marL="65314" marR="65314" marT="45729" marB="45729" anchor="ctr" horzOverflow="overflow">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A2D8">
                        <a:alpha val="2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92</a:t>
                      </a:r>
                    </a:p>
                  </a:txBody>
                  <a:tcPr marL="65314" marR="65314" marT="45729" marB="45729" anchor="ctr" horzOverflow="overflow">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A2D8">
                        <a:alpha val="2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94</a:t>
                      </a:r>
                    </a:p>
                  </a:txBody>
                  <a:tcPr marL="65314" marR="65314" marT="45729" marB="45729" anchor="ct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A2D8">
                        <a:alpha val="2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81</a:t>
                      </a:r>
                    </a:p>
                  </a:txBody>
                  <a:tcPr marL="65314" marR="65314" marT="45729" marB="45729"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A2D8">
                        <a:alpha val="2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93</a:t>
                      </a:r>
                    </a:p>
                  </a:txBody>
                  <a:tcPr marL="65314" marR="65314"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1A2D8">
                        <a:alpha val="20000"/>
                      </a:srgbClr>
                    </a:solidFill>
                  </a:tcPr>
                </a:tc>
              </a:tr>
            </a:tbl>
          </a:graphicData>
        </a:graphic>
      </p:graphicFrame>
    </p:spTree>
    <p:extLst>
      <p:ext uri="{BB962C8B-B14F-4D97-AF65-F5344CB8AC3E}">
        <p14:creationId xmlns:p14="http://schemas.microsoft.com/office/powerpoint/2010/main" val="2575685833"/>
      </p:ext>
    </p:extLst>
  </p:cSld>
  <p:clrMapOvr>
    <a:masterClrMapping/>
  </p:clrMapOvr>
  <mc:AlternateContent xmlns:mc="http://schemas.openxmlformats.org/markup-compatibility/2006" xmlns:p14="http://schemas.microsoft.com/office/powerpoint/2010/main">
    <mc:Choice Requires="p14">
      <p:transition spd="slow" p14:dur="2000" advTm="59966"/>
    </mc:Choice>
    <mc:Fallback xmlns="">
      <p:transition spd="slow" advTm="59966"/>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6259" y="4407807"/>
            <a:ext cx="7571304" cy="1862048"/>
          </a:xfrm>
          <a:prstGeom prst="rect">
            <a:avLst/>
          </a:prstGeom>
          <a:noFill/>
        </p:spPr>
        <p:txBody>
          <a:bodyPr wrap="none" lIns="91440" tIns="45720" rIns="91440" bIns="45720">
            <a:spAutoFit/>
          </a:bodyPr>
          <a:lstStyle/>
          <a:p>
            <a:pPr algn="ctr"/>
            <a:r>
              <a:rPr lang="en-US" sz="115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IMPLEMENT</a:t>
            </a:r>
            <a:endParaRPr lang="en-US" sz="115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Rectangle 4"/>
          <p:cNvSpPr/>
          <p:nvPr/>
        </p:nvSpPr>
        <p:spPr>
          <a:xfrm>
            <a:off x="838200" y="3264623"/>
            <a:ext cx="4428393" cy="1200329"/>
          </a:xfrm>
          <a:prstGeom prst="rect">
            <a:avLst/>
          </a:prstGeom>
          <a:noFill/>
        </p:spPr>
        <p:txBody>
          <a:bodyPr wrap="none" lIns="91440" tIns="45720" rIns="91440" bIns="45720">
            <a:spAutoFit/>
          </a:bodyPr>
          <a:lstStyle/>
          <a:p>
            <a:pPr algn="ctr"/>
            <a:r>
              <a:rPr lang="en-US" sz="72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MATCHING</a:t>
            </a:r>
            <a:endParaRPr lang="en-US" sz="7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 name="Rectangle 3"/>
          <p:cNvSpPr/>
          <p:nvPr/>
        </p:nvSpPr>
        <p:spPr>
          <a:xfrm>
            <a:off x="822958" y="1860482"/>
            <a:ext cx="7543801" cy="1200329"/>
          </a:xfrm>
          <a:prstGeom prst="rect">
            <a:avLst/>
          </a:prstGeom>
          <a:noFill/>
        </p:spPr>
        <p:txBody>
          <a:bodyPr wrap="square" lIns="91440" tIns="45720" rIns="91440" bIns="45720">
            <a:spAutoFit/>
          </a:bodyPr>
          <a:lstStyle/>
          <a:p>
            <a:pPr algn="ctr"/>
            <a:r>
              <a:rPr lang="en-US" sz="72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Technology</a:t>
            </a:r>
            <a:endParaRPr lang="en-US" sz="7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2" name="Title 1"/>
          <p:cNvSpPr>
            <a:spLocks noGrp="1"/>
          </p:cNvSpPr>
          <p:nvPr>
            <p:ph type="title"/>
          </p:nvPr>
        </p:nvSpPr>
        <p:spPr/>
        <p:txBody>
          <a:bodyPr/>
          <a:lstStyle/>
          <a:p>
            <a:r>
              <a:rPr lang="en-US" dirty="0" smtClean="0"/>
              <a:t>Program Description</a:t>
            </a:r>
            <a:endParaRPr lang="en-US" dirty="0"/>
          </a:p>
        </p:txBody>
      </p:sp>
      <p:sp>
        <p:nvSpPr>
          <p:cNvPr id="3" name="Content Placeholder 2"/>
          <p:cNvSpPr>
            <a:spLocks noGrp="1"/>
          </p:cNvSpPr>
          <p:nvPr>
            <p:ph idx="1"/>
          </p:nvPr>
        </p:nvSpPr>
        <p:spPr>
          <a:xfrm>
            <a:off x="838200" y="1845734"/>
            <a:ext cx="7528560" cy="4023360"/>
          </a:xfrm>
        </p:spPr>
        <p:txBody>
          <a:bodyPr>
            <a:noAutofit/>
          </a:bodyPr>
          <a:lstStyle/>
          <a:p>
            <a:pPr marL="0" indent="0">
              <a:buNone/>
            </a:pPr>
            <a:r>
              <a:rPr lang="en-US" dirty="0" smtClean="0"/>
              <a:t>Regardless </a:t>
            </a:r>
            <a:r>
              <a:rPr lang="en-US" dirty="0"/>
              <a:t>of the size of the organization, HR metrics and workforce analytics are becoming increasingly beneficial. With the transition of </a:t>
            </a:r>
            <a:r>
              <a:rPr lang="en-US" dirty="0" smtClean="0"/>
              <a:t>HR metrics</a:t>
            </a:r>
            <a:r>
              <a:rPr lang="en-US" dirty="0"/>
              <a:t> and analytics over the past 30 years, managers are now finding it easier to balance the costs and benefits of decisions due to improved HR infrastructures. </a:t>
            </a:r>
            <a:endParaRPr lang="en-US" dirty="0" smtClean="0"/>
          </a:p>
          <a:p>
            <a:pPr marL="0" indent="0">
              <a:buNone/>
            </a:pPr>
            <a:r>
              <a:rPr lang="en-US" dirty="0" smtClean="0"/>
              <a:t>However</a:t>
            </a:r>
            <a:r>
              <a:rPr lang="en-US" dirty="0"/>
              <a:t>, HR metrics and workforce analytics are not a guarantee return on investment. You need to be able to decipher what data is appropriate to collect. Learn how to use this information to increase managerial decision-making efficiency. </a:t>
            </a:r>
            <a:endParaRPr lang="en-US" dirty="0" smtClean="0"/>
          </a:p>
          <a:p>
            <a:pPr marL="0" indent="0">
              <a:buNone/>
            </a:pPr>
            <a:r>
              <a:rPr lang="en-US" dirty="0" smtClean="0"/>
              <a:t>This </a:t>
            </a:r>
            <a:r>
              <a:rPr lang="en-US" dirty="0"/>
              <a:t>program will help you align workforce and HR metrics with HR objectives, business strategies, and organizational goals. It will also teach you how to implement HR </a:t>
            </a:r>
            <a:r>
              <a:rPr lang="en-US" dirty="0" smtClean="0"/>
              <a:t>metrics and </a:t>
            </a:r>
            <a:r>
              <a:rPr lang="en-US" dirty="0"/>
              <a:t>workforce analytics to improve organizational results.</a:t>
            </a:r>
          </a:p>
        </p:txBody>
      </p:sp>
    </p:spTree>
    <p:extLst>
      <p:ext uri="{BB962C8B-B14F-4D97-AF65-F5344CB8AC3E}">
        <p14:creationId xmlns:p14="http://schemas.microsoft.com/office/powerpoint/2010/main" val="390322670"/>
      </p:ext>
    </p:extLst>
  </p:cSld>
  <p:clrMapOvr>
    <a:masterClrMapping/>
  </p:clrMapOvr>
  <mc:AlternateContent xmlns:mc="http://schemas.openxmlformats.org/markup-compatibility/2006" xmlns:p14="http://schemas.microsoft.com/office/powerpoint/2010/main">
    <mc:Choice Requires="p14">
      <p:transition spd="slow" p14:dur="2000" advTm="94983"/>
    </mc:Choice>
    <mc:Fallback xmlns="">
      <p:transition spd="slow" advTm="94983"/>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algn="l" eaLnBrk="1" hangingPunct="1"/>
            <a:r>
              <a:rPr lang="en-US" altLang="en-US" dirty="0"/>
              <a:t>Validity</a:t>
            </a:r>
          </a:p>
        </p:txBody>
      </p:sp>
      <p:sp>
        <p:nvSpPr>
          <p:cNvPr id="148483" name="Rectangle 3"/>
          <p:cNvSpPr>
            <a:spLocks noGrp="1" noChangeArrowheads="1"/>
          </p:cNvSpPr>
          <p:nvPr>
            <p:ph idx="1"/>
          </p:nvPr>
        </p:nvSpPr>
        <p:spPr/>
        <p:txBody>
          <a:bodyPr/>
          <a:lstStyle/>
          <a:p>
            <a:pPr eaLnBrk="1" hangingPunct="1">
              <a:buFont typeface="Arial" panose="020B0604020202020204" pitchFamily="34" charset="0"/>
              <a:buChar char="•"/>
            </a:pPr>
            <a:r>
              <a:rPr lang="en-US" altLang="en-US" sz="2800" dirty="0" smtClean="0"/>
              <a:t>Ability of an instrument to measure what it is intended to measure.</a:t>
            </a:r>
          </a:p>
          <a:p>
            <a:pPr eaLnBrk="1" hangingPunct="1">
              <a:buFont typeface="Arial" panose="020B0604020202020204" pitchFamily="34" charset="0"/>
              <a:buChar char="•"/>
            </a:pPr>
            <a:r>
              <a:rPr lang="en-US" altLang="en-US" sz="2800" dirty="0" smtClean="0"/>
              <a:t>Answers the questions:</a:t>
            </a:r>
          </a:p>
          <a:p>
            <a:pPr lvl="1" eaLnBrk="1" hangingPunct="1"/>
            <a:r>
              <a:rPr lang="en-US" altLang="en-US" sz="2400" dirty="0" smtClean="0"/>
              <a:t>What does the instrument measure?</a:t>
            </a:r>
          </a:p>
          <a:p>
            <a:pPr lvl="1" eaLnBrk="1" hangingPunct="1"/>
            <a:r>
              <a:rPr lang="en-US" altLang="en-US" sz="2400" dirty="0" smtClean="0"/>
              <a:t>How well does the instrument measure it?</a:t>
            </a:r>
          </a:p>
        </p:txBody>
      </p:sp>
      <p:graphicFrame>
        <p:nvGraphicFramePr>
          <p:cNvPr id="6" name="Diagram 5"/>
          <p:cNvGraphicFramePr/>
          <p:nvPr/>
        </p:nvGraphicFramePr>
        <p:xfrm>
          <a:off x="1524000" y="4114800"/>
          <a:ext cx="6096000" cy="187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2088046"/>
      </p:ext>
    </p:extLst>
  </p:cSld>
  <p:clrMapOvr>
    <a:masterClrMapping/>
  </p:clrMapOvr>
  <mc:AlternateContent xmlns:mc="http://schemas.openxmlformats.org/markup-compatibility/2006" xmlns:p14="http://schemas.microsoft.com/office/powerpoint/2010/main">
    <mc:Choice Requires="p14">
      <p:transition spd="slow" p14:dur="2000" advTm="49372"/>
    </mc:Choice>
    <mc:Fallback xmlns="">
      <p:transition spd="slow" advTm="49372"/>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Choosing Proper Metrics to Measure</a:t>
            </a:r>
            <a:endParaRPr lang="en-US" dirty="0"/>
          </a:p>
        </p:txBody>
      </p:sp>
      <p:sp>
        <p:nvSpPr>
          <p:cNvPr id="3" name="Content Placeholder 2"/>
          <p:cNvSpPr>
            <a:spLocks noGrp="1"/>
          </p:cNvSpPr>
          <p:nvPr>
            <p:ph idx="1"/>
          </p:nvPr>
        </p:nvSpPr>
        <p:spPr>
          <a:xfrm>
            <a:off x="990600" y="1447800"/>
            <a:ext cx="7376160" cy="4953000"/>
          </a:xfrm>
        </p:spPr>
        <p:txBody>
          <a:bodyPr>
            <a:normAutofit fontScale="85000" lnSpcReduction="20000"/>
          </a:bodyPr>
          <a:lstStyle/>
          <a:p>
            <a:pPr>
              <a:buNone/>
            </a:pPr>
            <a:endParaRPr lang="en-US" u="sng" dirty="0" smtClean="0"/>
          </a:p>
          <a:p>
            <a:pPr>
              <a:buNone/>
            </a:pPr>
            <a:r>
              <a:rPr lang="en-US" sz="3300" u="sng" dirty="0" smtClean="0"/>
              <a:t>Must</a:t>
            </a:r>
            <a:r>
              <a:rPr lang="en-US" sz="3300" dirty="0" smtClean="0"/>
              <a:t> have the 3 A’s.</a:t>
            </a:r>
          </a:p>
          <a:p>
            <a:endParaRPr lang="en-US" dirty="0" smtClean="0"/>
          </a:p>
          <a:p>
            <a:pPr>
              <a:buNone/>
            </a:pPr>
            <a:r>
              <a:rPr lang="en-US" dirty="0" smtClean="0"/>
              <a:t>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*Metrics should include a people component and directly influence the business.</a:t>
            </a:r>
          </a:p>
          <a:p>
            <a:endParaRPr lang="en-US" dirty="0"/>
          </a:p>
        </p:txBody>
      </p:sp>
      <p:graphicFrame>
        <p:nvGraphicFramePr>
          <p:cNvPr id="4" name="Diagram 3"/>
          <p:cNvGraphicFramePr/>
          <p:nvPr/>
        </p:nvGraphicFramePr>
        <p:xfrm>
          <a:off x="2438400" y="2209800"/>
          <a:ext cx="4724400" cy="299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2886969"/>
      </p:ext>
    </p:extLst>
  </p:cSld>
  <p:clrMapOvr>
    <a:masterClrMapping/>
  </p:clrMapOvr>
  <mc:AlternateContent xmlns:mc="http://schemas.openxmlformats.org/markup-compatibility/2006" xmlns:p14="http://schemas.microsoft.com/office/powerpoint/2010/main">
    <mc:Choice Requires="p14">
      <p:transition spd="slow" p14:dur="2000" advTm="34424"/>
    </mc:Choice>
    <mc:Fallback xmlns="">
      <p:transition spd="slow" advTm="34424"/>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5 tips for developing and managing HR metrics</a:t>
            </a:r>
            <a:endParaRPr lang="en-US" sz="6000" b="1" dirty="0"/>
          </a:p>
        </p:txBody>
      </p:sp>
      <p:sp>
        <p:nvSpPr>
          <p:cNvPr id="4" name="Text Placeholder 3"/>
          <p:cNvSpPr>
            <a:spLocks noGrp="1"/>
          </p:cNvSpPr>
          <p:nvPr>
            <p:ph type="body" idx="1"/>
          </p:nvPr>
        </p:nvSpPr>
        <p:spPr/>
        <p:txBody>
          <a:bodyPr/>
          <a:lstStyle/>
          <a:p>
            <a:r>
              <a:rPr lang="en-US" dirty="0" smtClean="0"/>
              <a:t>Key to success</a:t>
            </a:r>
            <a:endParaRPr lang="en-US" dirty="0"/>
          </a:p>
        </p:txBody>
      </p:sp>
    </p:spTree>
    <p:extLst>
      <p:ext uri="{BB962C8B-B14F-4D97-AF65-F5344CB8AC3E}">
        <p14:creationId xmlns:p14="http://schemas.microsoft.com/office/powerpoint/2010/main" val="4044645580"/>
      </p:ext>
    </p:extLst>
  </p:cSld>
  <p:clrMapOvr>
    <a:masterClrMapping/>
  </p:clrMapOvr>
  <mc:AlternateContent xmlns:mc="http://schemas.openxmlformats.org/markup-compatibility/2006" xmlns:p14="http://schemas.microsoft.com/office/powerpoint/2010/main">
    <mc:Choice Requires="p14">
      <p:transition spd="slow" p14:dur="2000" advTm="4961"/>
    </mc:Choice>
    <mc:Fallback xmlns="">
      <p:transition spd="slow" advTm="4961"/>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239000" cy="1189038"/>
          </a:xfrm>
        </p:spPr>
        <p:txBody>
          <a:bodyPr>
            <a:normAutofit fontScale="90000"/>
          </a:bodyPr>
          <a:lstStyle/>
          <a:p>
            <a:pPr algn="r"/>
            <a:r>
              <a:rPr lang="en-US" b="1" dirty="0" smtClean="0"/>
              <a:t>Know and show why an HR metric matters</a:t>
            </a:r>
            <a:endParaRPr lang="en-US" dirty="0"/>
          </a:p>
        </p:txBody>
      </p:sp>
      <p:sp>
        <p:nvSpPr>
          <p:cNvPr id="3" name="Content Placeholder 2"/>
          <p:cNvSpPr>
            <a:spLocks noGrp="1"/>
          </p:cNvSpPr>
          <p:nvPr>
            <p:ph idx="1"/>
          </p:nvPr>
        </p:nvSpPr>
        <p:spPr/>
        <p:txBody>
          <a:bodyPr>
            <a:normAutofit/>
          </a:bodyPr>
          <a:lstStyle/>
          <a:p>
            <a:r>
              <a:rPr lang="en-US" dirty="0" smtClean="0"/>
              <a:t>Why are you keeping track of the metric?</a:t>
            </a:r>
          </a:p>
          <a:p>
            <a:r>
              <a:rPr lang="en-US" dirty="0" smtClean="0"/>
              <a:t>Why is it important?</a:t>
            </a:r>
          </a:p>
          <a:p>
            <a:r>
              <a:rPr lang="en-US" dirty="0" smtClean="0"/>
              <a:t>If a metric’s connection to a business priority is not apparent, don’t track it. </a:t>
            </a:r>
          </a:p>
          <a:p>
            <a:pPr>
              <a:buNone/>
            </a:pPr>
            <a:r>
              <a:rPr lang="en-US" b="1" dirty="0" smtClean="0"/>
              <a:t>  HR </a:t>
            </a:r>
            <a:r>
              <a:rPr lang="en-US" b="1" dirty="0"/>
              <a:t>to Staff Ratio </a:t>
            </a:r>
            <a:r>
              <a:rPr lang="en-US" dirty="0"/>
              <a:t>= </a:t>
            </a:r>
            <a:r>
              <a:rPr lang="en-US" b="1" dirty="0">
                <a:solidFill>
                  <a:srgbClr val="FF0000"/>
                </a:solidFill>
              </a:rPr>
              <a:t>Employees / </a:t>
            </a:r>
            <a:r>
              <a:rPr lang="en-US" b="1" dirty="0" smtClean="0">
                <a:solidFill>
                  <a:srgbClr val="FF0000"/>
                </a:solidFill>
              </a:rPr>
              <a:t>HR Team </a:t>
            </a:r>
            <a:r>
              <a:rPr lang="en-US" b="1" dirty="0">
                <a:solidFill>
                  <a:srgbClr val="FF0000"/>
                </a:solidFill>
              </a:rPr>
              <a:t>Members</a:t>
            </a:r>
            <a:r>
              <a:rPr lang="en-US" dirty="0"/>
              <a:t>.  This ratio is important since during the recession HR departments have reduced in number dramatically.  HR serves as the internal customer support staff just like call center customer service employees serve as external facing</a:t>
            </a:r>
            <a:r>
              <a:rPr lang="en-US" dirty="0" smtClean="0"/>
              <a:t>.</a:t>
            </a:r>
          </a:p>
          <a:p>
            <a:pPr>
              <a:buNone/>
            </a:pPr>
            <a:r>
              <a:rPr lang="en-US" dirty="0"/>
              <a:t/>
            </a:r>
            <a:br>
              <a:rPr lang="en-US" dirty="0"/>
            </a:br>
            <a:r>
              <a:rPr lang="en-US" dirty="0"/>
              <a:t>Read more at </a:t>
            </a:r>
            <a:r>
              <a:rPr lang="en-US" dirty="0">
                <a:hlinkClick r:id="rId2"/>
              </a:rPr>
              <a:t>http://www.blogging4jobs.com/hr/best-hr-metrics-human-resources-examples/#</a:t>
            </a:r>
            <a:r>
              <a:rPr lang="en-US" dirty="0" smtClean="0">
                <a:hlinkClick r:id="rId2"/>
              </a:rPr>
              <a:t>msEPpZOOUTdsZMoq.99</a:t>
            </a:r>
            <a:r>
              <a:rPr lang="en-US" dirty="0" smtClean="0"/>
              <a:t>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623" y="228600"/>
            <a:ext cx="1006050" cy="1408471"/>
          </a:xfrm>
          <a:prstGeom prst="rect">
            <a:avLst/>
          </a:prstGeom>
          <a:effectLst>
            <a:softEdge rad="152400"/>
          </a:effectLst>
        </p:spPr>
      </p:pic>
    </p:spTree>
    <p:extLst>
      <p:ext uri="{BB962C8B-B14F-4D97-AF65-F5344CB8AC3E}">
        <p14:creationId xmlns:p14="http://schemas.microsoft.com/office/powerpoint/2010/main" val="969361466"/>
      </p:ext>
    </p:extLst>
  </p:cSld>
  <p:clrMapOvr>
    <a:masterClrMapping/>
  </p:clrMapOvr>
  <mc:AlternateContent xmlns:mc="http://schemas.openxmlformats.org/markup-compatibility/2006" xmlns:p14="http://schemas.microsoft.com/office/powerpoint/2010/main">
    <mc:Choice Requires="p14">
      <p:transition spd="slow" p14:dur="2000" advTm="14772"/>
    </mc:Choice>
    <mc:Fallback xmlns="">
      <p:transition spd="slow" advTm="14772"/>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KISS: Keep it Simple </a:t>
            </a:r>
            <a:r>
              <a:rPr lang="en-US" sz="3200" dirty="0" smtClean="0"/>
              <a:t>(Stupid)</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The metric will no be used if the information is not clear or it is complicated to gather and calculate</a:t>
            </a:r>
          </a:p>
          <a:p>
            <a:r>
              <a:rPr lang="en-US" dirty="0" smtClean="0"/>
              <a:t>Sophisticated calculations are time consuming, so keep it simple!</a:t>
            </a:r>
            <a:r>
              <a:rPr lang="en-US" b="1" dirty="0"/>
              <a:t> </a:t>
            </a:r>
            <a:endParaRPr lang="en-US" b="1" dirty="0" smtClean="0"/>
          </a:p>
          <a:p>
            <a:endParaRPr lang="en-US" b="1" dirty="0"/>
          </a:p>
          <a:p>
            <a:r>
              <a:rPr lang="en-US" b="1" dirty="0" smtClean="0"/>
              <a:t>Employee </a:t>
            </a:r>
            <a:r>
              <a:rPr lang="en-US" b="1" dirty="0"/>
              <a:t>Absence Rate</a:t>
            </a:r>
            <a:r>
              <a:rPr lang="en-US" dirty="0"/>
              <a:t> = </a:t>
            </a:r>
            <a:r>
              <a:rPr lang="en-US" b="1" dirty="0">
                <a:solidFill>
                  <a:srgbClr val="FF0000"/>
                </a:solidFill>
              </a:rPr>
              <a:t>number of days in month / (average number of employees during month x number of days)</a:t>
            </a:r>
            <a:r>
              <a:rPr lang="en-US" dirty="0">
                <a:solidFill>
                  <a:schemeClr val="tx1"/>
                </a:solidFill>
              </a:rPr>
              <a:t>. </a:t>
            </a:r>
            <a:r>
              <a:rPr lang="en-US" dirty="0"/>
              <a:t> I have used this analysis to look at employee absence rates for different departments and managers.  Sometimes the best way to determine if their is a culture or manager opportunity is through evaluating the percentage of absences by department or manager</a:t>
            </a:r>
            <a:r>
              <a:rPr lang="en-US" dirty="0" smtClean="0"/>
              <a:t>.</a:t>
            </a:r>
          </a:p>
          <a:p>
            <a:r>
              <a:rPr lang="en-US" dirty="0"/>
              <a:t/>
            </a:r>
            <a:br>
              <a:rPr lang="en-US" dirty="0"/>
            </a:br>
            <a:r>
              <a:rPr lang="en-US" dirty="0"/>
              <a:t>Read more at </a:t>
            </a:r>
            <a:r>
              <a:rPr lang="en-US" dirty="0">
                <a:hlinkClick r:id="rId2"/>
              </a:rPr>
              <a:t>http://www.blogging4jobs.com/hr/best-hr-metrics-human-resources-examples/#</a:t>
            </a:r>
            <a:r>
              <a:rPr lang="en-US" dirty="0" smtClean="0">
                <a:hlinkClick r:id="rId2"/>
              </a:rPr>
              <a:t>msEPpZOOUTdsZMoq.99</a:t>
            </a:r>
            <a:r>
              <a:rPr lang="en-US" dirty="0" smtClean="0"/>
              <a:t> </a:t>
            </a:r>
          </a:p>
          <a:p>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367" y="286603"/>
            <a:ext cx="998165" cy="1397431"/>
          </a:xfrm>
          <a:prstGeom prst="rect">
            <a:avLst/>
          </a:prstGeom>
          <a:effectLst>
            <a:softEdge rad="152400"/>
          </a:effectLst>
        </p:spPr>
      </p:pic>
    </p:spTree>
    <p:extLst>
      <p:ext uri="{BB962C8B-B14F-4D97-AF65-F5344CB8AC3E}">
        <p14:creationId xmlns:p14="http://schemas.microsoft.com/office/powerpoint/2010/main" val="1078434066"/>
      </p:ext>
    </p:extLst>
  </p:cSld>
  <p:clrMapOvr>
    <a:masterClrMapping/>
  </p:clrMapOvr>
  <mc:AlternateContent xmlns:mc="http://schemas.openxmlformats.org/markup-compatibility/2006" xmlns:p14="http://schemas.microsoft.com/office/powerpoint/2010/main">
    <mc:Choice Requires="p14">
      <p:transition spd="slow" p14:dur="2000" advTm="113451"/>
    </mc:Choice>
    <mc:Fallback xmlns="">
      <p:transition spd="slow" advTm="113451"/>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4400" dirty="0" smtClean="0"/>
              <a:t>Keep your Managers in Mind </a:t>
            </a:r>
            <a:endParaRPr lang="en-US" sz="4400" dirty="0"/>
          </a:p>
        </p:txBody>
      </p:sp>
      <p:sp>
        <p:nvSpPr>
          <p:cNvPr id="3" name="Content Placeholder 2"/>
          <p:cNvSpPr>
            <a:spLocks noGrp="1"/>
          </p:cNvSpPr>
          <p:nvPr>
            <p:ph idx="1"/>
          </p:nvPr>
        </p:nvSpPr>
        <p:spPr>
          <a:xfrm>
            <a:off x="762000" y="1828800"/>
            <a:ext cx="7604760" cy="4419600"/>
          </a:xfrm>
        </p:spPr>
        <p:txBody>
          <a:bodyPr/>
          <a:lstStyle/>
          <a:p>
            <a:r>
              <a:rPr lang="en-US" dirty="0" smtClean="0"/>
              <a:t>High level managers may not be interested in the same metrics as HR</a:t>
            </a:r>
          </a:p>
          <a:p>
            <a:r>
              <a:rPr lang="en-US" dirty="0" smtClean="0"/>
              <a:t>Create some metrics that tracks HR efficiency and gather other reports for executives. </a:t>
            </a:r>
          </a:p>
          <a:p>
            <a:endParaRPr lang="en-US" dirty="0" smtClean="0"/>
          </a:p>
          <a:p>
            <a:pPr>
              <a:buNone/>
            </a:pPr>
            <a:r>
              <a:rPr lang="en-US" b="1" dirty="0"/>
              <a:t> Average Employee Age</a:t>
            </a:r>
            <a:r>
              <a:rPr lang="en-US" dirty="0"/>
              <a:t> = </a:t>
            </a:r>
            <a:r>
              <a:rPr lang="en-US" b="1" dirty="0">
                <a:solidFill>
                  <a:srgbClr val="FF0000"/>
                </a:solidFill>
              </a:rPr>
              <a:t>Total Age of Employees / Headcount</a:t>
            </a:r>
            <a:r>
              <a:rPr lang="en-US" dirty="0"/>
              <a:t>.  This is an important metric in my mind when looking at succession planning and forecasting staffing areas of opportunity as older workers begin to consider retirement.  Also an important metric when calculating benefits cost for your organization</a:t>
            </a:r>
            <a:r>
              <a:rPr lang="en-US" dirty="0" smtClean="0"/>
              <a:t>.</a:t>
            </a:r>
          </a:p>
          <a:p>
            <a:pPr>
              <a:buNone/>
            </a:pPr>
            <a:r>
              <a:rPr lang="en-US" dirty="0"/>
              <a:t/>
            </a:r>
            <a:br>
              <a:rPr lang="en-US" dirty="0"/>
            </a:br>
            <a:r>
              <a:rPr lang="en-US" dirty="0"/>
              <a:t>Read more at </a:t>
            </a:r>
            <a:r>
              <a:rPr lang="en-US" dirty="0">
                <a:hlinkClick r:id="rId3"/>
              </a:rPr>
              <a:t>http://www.blogging4jobs.com/hr/best-hr-metrics-human-resources-examples/#</a:t>
            </a:r>
            <a:r>
              <a:rPr lang="en-US" dirty="0" smtClean="0">
                <a:hlinkClick r:id="rId3"/>
              </a:rPr>
              <a:t>msEPpZOOUTdsZMoq.99</a:t>
            </a:r>
            <a:r>
              <a:rPr lang="en-US" dirty="0" smtClean="0"/>
              <a:t> </a:t>
            </a: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284595"/>
            <a:ext cx="975707" cy="1365989"/>
          </a:xfrm>
          <a:prstGeom prst="rect">
            <a:avLst/>
          </a:prstGeom>
          <a:effectLst>
            <a:softEdge rad="152400"/>
          </a:effectLst>
        </p:spPr>
      </p:pic>
    </p:spTree>
    <p:extLst>
      <p:ext uri="{BB962C8B-B14F-4D97-AF65-F5344CB8AC3E}">
        <p14:creationId xmlns:p14="http://schemas.microsoft.com/office/powerpoint/2010/main" val="336222836"/>
      </p:ext>
    </p:extLst>
  </p:cSld>
  <p:clrMapOvr>
    <a:masterClrMapping/>
  </p:clrMapOvr>
  <mc:AlternateContent xmlns:mc="http://schemas.openxmlformats.org/markup-compatibility/2006" xmlns:p14="http://schemas.microsoft.com/office/powerpoint/2010/main">
    <mc:Choice Requires="p14">
      <p:transition spd="slow" p14:dur="2000" advTm="112891"/>
    </mc:Choice>
    <mc:Fallback xmlns="">
      <p:transition spd="slow" advTm="112891"/>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t>Connect HR Metrics to Business Metrics</a:t>
            </a:r>
            <a:endParaRPr lang="en-US" dirty="0"/>
          </a:p>
        </p:txBody>
      </p:sp>
      <p:sp>
        <p:nvSpPr>
          <p:cNvPr id="3" name="Content Placeholder 2"/>
          <p:cNvSpPr>
            <a:spLocks noGrp="1"/>
          </p:cNvSpPr>
          <p:nvPr>
            <p:ph idx="1"/>
          </p:nvPr>
        </p:nvSpPr>
        <p:spPr/>
        <p:txBody>
          <a:bodyPr/>
          <a:lstStyle/>
          <a:p>
            <a:pPr>
              <a:buNone/>
            </a:pPr>
            <a:r>
              <a:rPr lang="en-US" dirty="0" smtClean="0"/>
              <a:t>	HR metrics should always be connected to strategic objectives!</a:t>
            </a:r>
          </a:p>
          <a:p>
            <a:pPr lvl="1"/>
            <a:r>
              <a:rPr lang="en-US" sz="4400" dirty="0" smtClean="0"/>
              <a:t>Start with understanding the organizational strategy </a:t>
            </a:r>
          </a:p>
          <a:p>
            <a:pPr lvl="1"/>
            <a:r>
              <a:rPr lang="en-US" sz="4400" dirty="0" smtClean="0"/>
              <a:t>Create a strategy map </a:t>
            </a:r>
          </a:p>
          <a:p>
            <a:pPr lvl="1"/>
            <a:r>
              <a:rPr lang="en-US" sz="4400" dirty="0" smtClean="0"/>
              <a:t>Ready to create HR metrics</a:t>
            </a:r>
          </a:p>
          <a:p>
            <a:pPr>
              <a:buFont typeface="Arial" pitchFamily="34" charset="0"/>
              <a:buChar char="•"/>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43" y="304800"/>
            <a:ext cx="1001486" cy="1402080"/>
          </a:xfrm>
          <a:prstGeom prst="rect">
            <a:avLst/>
          </a:prstGeom>
          <a:effectLst>
            <a:softEdge rad="152400"/>
          </a:effectLst>
        </p:spPr>
      </p:pic>
      <p:pic>
        <p:nvPicPr>
          <p:cNvPr id="6" name="Picture 5"/>
          <p:cNvPicPr>
            <a:picLocks noChangeAspect="1"/>
          </p:cNvPicPr>
          <p:nvPr/>
        </p:nvPicPr>
        <p:blipFill>
          <a:blip r:embed="rId4"/>
          <a:stretch>
            <a:fillRect/>
          </a:stretch>
        </p:blipFill>
        <p:spPr>
          <a:xfrm>
            <a:off x="2381819" y="4901080"/>
            <a:ext cx="4426080" cy="1194920"/>
          </a:xfrm>
          <a:prstGeom prst="rect">
            <a:avLst/>
          </a:prstGeom>
        </p:spPr>
      </p:pic>
    </p:spTree>
    <p:extLst>
      <p:ext uri="{BB962C8B-B14F-4D97-AF65-F5344CB8AC3E}">
        <p14:creationId xmlns:p14="http://schemas.microsoft.com/office/powerpoint/2010/main" val="3360528325"/>
      </p:ext>
    </p:extLst>
  </p:cSld>
  <p:clrMapOvr>
    <a:masterClrMapping/>
  </p:clrMapOvr>
  <mc:AlternateContent xmlns:mc="http://schemas.openxmlformats.org/markup-compatibility/2006" xmlns:p14="http://schemas.microsoft.com/office/powerpoint/2010/main">
    <mc:Choice Requires="p14">
      <p:transition spd="slow" p14:dur="2000" advTm="65712"/>
    </mc:Choice>
    <mc:Fallback xmlns="">
      <p:transition spd="slow" advTm="65712"/>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Don’t know what they are?</a:t>
            </a:r>
            <a:endParaRPr lang="en-US"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665E366-700A-401F-8C44-96C8BBF891C8}" type="slidenum">
              <a:rPr lang="en-US" altLang="en-US">
                <a:solidFill>
                  <a:srgbClr val="898989"/>
                </a:solidFill>
                <a:latin typeface="Calibri" panose="020F0502020204030204" pitchFamily="34" charset="0"/>
              </a:rPr>
              <a:pPr eaLnBrk="1" hangingPunct="1"/>
              <a:t>37</a:t>
            </a:fld>
            <a:endParaRPr lang="en-US" altLang="en-US" dirty="0">
              <a:solidFill>
                <a:srgbClr val="898989"/>
              </a:solidFill>
              <a:latin typeface="Calibri" panose="020F0502020204030204" pitchFamily="34" charset="0"/>
            </a:endParaRPr>
          </a:p>
        </p:txBody>
      </p:sp>
      <p:sp>
        <p:nvSpPr>
          <p:cNvPr id="5" name="Title 13"/>
          <p:cNvSpPr txBox="1">
            <a:spLocks/>
          </p:cNvSpPr>
          <p:nvPr/>
        </p:nvSpPr>
        <p:spPr>
          <a:xfrm>
            <a:off x="3200400" y="228600"/>
            <a:ext cx="2514600" cy="1143000"/>
          </a:xfrm>
          <a:prstGeom prst="rect">
            <a:avLst/>
          </a:prstGeom>
        </p:spPr>
        <p:txBody>
          <a:bodyPr anchor="ctr">
            <a:normAutofit/>
          </a:bodyPr>
          <a:lstStyle/>
          <a:p>
            <a:pPr algn="ctr" fontAlgn="auto">
              <a:spcAft>
                <a:spcPts val="0"/>
              </a:spcAft>
              <a:defRPr/>
            </a:pPr>
            <a:endParaRPr lang="en-US" sz="4400" dirty="0">
              <a:ea typeface="+mj-ea"/>
              <a:cs typeface="Arial" pitchFamily="34" charset="0"/>
            </a:endParaRPr>
          </a:p>
        </p:txBody>
      </p:sp>
      <p:pic>
        <p:nvPicPr>
          <p:cNvPr id="40964" name="Picture 8" descr="http://blogs.voices.com/voxdaily/business-metric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057400"/>
            <a:ext cx="5610459" cy="3276600"/>
          </a:xfrm>
          <a:prstGeom prst="rect">
            <a:avLst/>
          </a:prstGeom>
          <a:noFill/>
          <a:ln>
            <a:noFill/>
          </a:ln>
          <a:effectLst>
            <a:softEdge rad="292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3"/>
          <p:cNvSpPr txBox="1">
            <a:spLocks/>
          </p:cNvSpPr>
          <p:nvPr/>
        </p:nvSpPr>
        <p:spPr>
          <a:xfrm>
            <a:off x="0" y="1143000"/>
            <a:ext cx="3657600" cy="4191000"/>
          </a:xfrm>
          <a:prstGeom prst="rect">
            <a:avLst/>
          </a:prstGeom>
        </p:spPr>
        <p:txBody>
          <a:bodyPr anchor="ctr">
            <a:normAutofit/>
          </a:bodyPr>
          <a:lstStyle/>
          <a:p>
            <a:pPr algn="ctr" fontAlgn="auto">
              <a:spcAft>
                <a:spcPts val="0"/>
              </a:spcAft>
              <a:defRPr/>
            </a:pPr>
            <a:r>
              <a:rPr lang="en-US" sz="4400" b="1" dirty="0">
                <a:effectLst>
                  <a:outerShdw blurRad="38100" dist="38100" dir="2700000" algn="tl">
                    <a:srgbClr val="000000">
                      <a:alpha val="43137"/>
                    </a:srgbClr>
                  </a:outerShdw>
                </a:effectLst>
                <a:ea typeface="+mj-ea"/>
                <a:cs typeface="Arial" pitchFamily="34" charset="0"/>
              </a:rPr>
              <a:t>Ask: </a:t>
            </a:r>
            <a:br>
              <a:rPr lang="en-US" sz="4400" b="1" dirty="0">
                <a:effectLst>
                  <a:outerShdw blurRad="38100" dist="38100" dir="2700000" algn="tl">
                    <a:srgbClr val="000000">
                      <a:alpha val="43137"/>
                    </a:srgbClr>
                  </a:outerShdw>
                </a:effectLst>
                <a:ea typeface="+mj-ea"/>
                <a:cs typeface="Arial" pitchFamily="34" charset="0"/>
              </a:rPr>
            </a:br>
            <a:r>
              <a:rPr lang="en-US" sz="4400" b="1" dirty="0">
                <a:effectLst>
                  <a:outerShdw blurRad="38100" dist="38100" dir="2700000" algn="tl">
                    <a:srgbClr val="000000">
                      <a:alpha val="43137"/>
                    </a:srgbClr>
                  </a:outerShdw>
                </a:effectLst>
                <a:ea typeface="+mj-ea"/>
                <a:cs typeface="Arial" pitchFamily="34" charset="0"/>
              </a:rPr>
              <a:t>“What are the business Metrics” </a:t>
            </a:r>
            <a:endParaRPr lang="en-US" sz="4400" dirty="0">
              <a:ea typeface="+mj-ea"/>
              <a:cs typeface="Arial" pitchFamily="34" charset="0"/>
            </a:endParaRPr>
          </a:p>
        </p:txBody>
      </p:sp>
    </p:spTree>
    <p:extLst>
      <p:ext uri="{BB962C8B-B14F-4D97-AF65-F5344CB8AC3E}">
        <p14:creationId xmlns:p14="http://schemas.microsoft.com/office/powerpoint/2010/main" val="3431711686"/>
      </p:ext>
    </p:extLst>
  </p:cSld>
  <p:clrMapOvr>
    <a:masterClrMapping/>
  </p:clrMapOvr>
  <p:transition advTm="11075"/>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ext Box 2"/>
          <p:cNvSpPr txBox="1">
            <a:spLocks noChangeArrowheads="1"/>
          </p:cNvSpPr>
          <p:nvPr/>
        </p:nvSpPr>
        <p:spPr bwMode="auto">
          <a:xfrm>
            <a:off x="90488" y="198438"/>
            <a:ext cx="10985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spcBef>
                <a:spcPct val="50000"/>
              </a:spcBef>
            </a:pPr>
            <a:r>
              <a:rPr lang="en-US" altLang="en-US" sz="1200" b="1" dirty="0">
                <a:solidFill>
                  <a:srgbClr val="993366"/>
                </a:solidFill>
              </a:rPr>
              <a:t>FIGURE</a:t>
            </a:r>
            <a:r>
              <a:rPr lang="en-US" altLang="en-US" sz="2000" dirty="0">
                <a:solidFill>
                  <a:srgbClr val="993366"/>
                </a:solidFill>
              </a:rPr>
              <a:t/>
            </a:r>
            <a:br>
              <a:rPr lang="en-US" altLang="en-US" sz="2000" dirty="0">
                <a:solidFill>
                  <a:srgbClr val="993366"/>
                </a:solidFill>
              </a:rPr>
            </a:br>
            <a:r>
              <a:rPr lang="en-US" altLang="en-US" sz="2400" dirty="0">
                <a:solidFill>
                  <a:srgbClr val="993366"/>
                </a:solidFill>
              </a:rPr>
              <a:t>2.11</a:t>
            </a:r>
          </a:p>
        </p:txBody>
      </p:sp>
      <p:sp>
        <p:nvSpPr>
          <p:cNvPr id="46085" name="Text Box 3"/>
          <p:cNvSpPr txBox="1">
            <a:spLocks noChangeArrowheads="1"/>
          </p:cNvSpPr>
          <p:nvPr/>
        </p:nvSpPr>
        <p:spPr bwMode="auto">
          <a:xfrm>
            <a:off x="1655763" y="193675"/>
            <a:ext cx="7296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spcBef>
                <a:spcPct val="50000"/>
              </a:spcBef>
            </a:pPr>
            <a:r>
              <a:rPr lang="en-US" altLang="en-US" sz="2000" dirty="0">
                <a:solidFill>
                  <a:schemeClr val="bg1"/>
                </a:solidFill>
              </a:rPr>
              <a:t>Building the Metrics Model</a:t>
            </a:r>
          </a:p>
        </p:txBody>
      </p:sp>
      <p:pic>
        <p:nvPicPr>
          <p:cNvPr id="46086" name="Picture 5" descr="02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54765"/>
            <a:ext cx="8038671" cy="478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7890252"/>
      </p:ext>
    </p:extLst>
  </p:cSld>
  <p:clrMapOvr>
    <a:masterClrMapping/>
  </p:clrMapOvr>
  <mc:AlternateContent xmlns:mc="http://schemas.openxmlformats.org/markup-compatibility/2006" xmlns:p14="http://schemas.microsoft.com/office/powerpoint/2010/main">
    <mc:Choice Requires="p14">
      <p:transition spd="slow" p14:dur="2000" advTm="18884"/>
    </mc:Choice>
    <mc:Fallback xmlns="">
      <p:transition spd="slow" advTm="18884"/>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E938408-9FCA-4F14-A01C-62553D919FE0}" type="slidenum">
              <a:rPr lang="en-US" altLang="en-US">
                <a:solidFill>
                  <a:srgbClr val="898989"/>
                </a:solidFill>
                <a:latin typeface="Calibri" panose="020F0502020204030204" pitchFamily="34" charset="0"/>
              </a:rPr>
              <a:pPr eaLnBrk="1" hangingPunct="1"/>
              <a:t>39</a:t>
            </a:fld>
            <a:endParaRPr lang="en-US" altLang="en-US" dirty="0">
              <a:solidFill>
                <a:srgbClr val="898989"/>
              </a:solidFill>
              <a:latin typeface="Calibri" panose="020F0502020204030204" pitchFamily="34" charset="0"/>
            </a:endParaRPr>
          </a:p>
        </p:txBody>
      </p:sp>
      <p:sp>
        <p:nvSpPr>
          <p:cNvPr id="7" name="Title 6"/>
          <p:cNvSpPr>
            <a:spLocks noGrp="1"/>
          </p:cNvSpPr>
          <p:nvPr>
            <p:ph type="title" idx="4294967295"/>
          </p:nvPr>
        </p:nvSpPr>
        <p:spPr>
          <a:xfrm>
            <a:off x="0" y="0"/>
            <a:ext cx="8229600" cy="914400"/>
          </a:xfrm>
        </p:spPr>
        <p:txBody>
          <a:bodyPr/>
          <a:lstStyle/>
          <a:p>
            <a:pPr>
              <a:defRPr/>
            </a:pPr>
            <a:r>
              <a:rPr lang="en-US" b="1" dirty="0" smtClean="0">
                <a:effectLst>
                  <a:outerShdw blurRad="38100" dist="38100" dir="2700000" algn="tl">
                    <a:srgbClr val="000000">
                      <a:alpha val="43137"/>
                    </a:srgbClr>
                  </a:outerShdw>
                </a:effectLst>
              </a:rPr>
              <a:t>Metrics</a:t>
            </a:r>
            <a:endParaRPr lang="en-US" b="1" dirty="0">
              <a:effectLst>
                <a:outerShdw blurRad="38100" dist="38100" dir="2700000" algn="tl">
                  <a:srgbClr val="000000">
                    <a:alpha val="43137"/>
                  </a:srgbClr>
                </a:outerShdw>
              </a:effectLst>
            </a:endParaRPr>
          </a:p>
        </p:txBody>
      </p:sp>
      <p:pic>
        <p:nvPicPr>
          <p:cNvPr id="43012" name="Picture 2" descr="One on One Specials &amp; Promo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2350" y="0"/>
            <a:ext cx="17145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4" descr="http://winnerspick.pocketempires.net/images/speci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48596"/>
            <a:ext cx="1752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p:cNvGraphicFramePr>
            <a:graphicFrameLocks noGrp="1"/>
          </p:cNvGraphicFramePr>
          <p:nvPr>
            <p:extLst>
              <p:ext uri="{D42A27DB-BD31-4B8C-83A1-F6EECF244321}">
                <p14:modId xmlns:p14="http://schemas.microsoft.com/office/powerpoint/2010/main" val="3622803952"/>
              </p:ext>
            </p:extLst>
          </p:nvPr>
        </p:nvGraphicFramePr>
        <p:xfrm>
          <a:off x="1986819" y="75063"/>
          <a:ext cx="5405543" cy="6126528"/>
        </p:xfrm>
        <a:graphic>
          <a:graphicData uri="http://schemas.openxmlformats.org/drawingml/2006/table">
            <a:tbl>
              <a:tblPr firstRow="1" bandRow="1">
                <a:tableStyleId>{5C22544A-7EE6-4342-B048-85BDC9FD1C3A}</a:tableStyleId>
              </a:tblPr>
              <a:tblGrid>
                <a:gridCol w="1626446"/>
                <a:gridCol w="1865630"/>
                <a:gridCol w="1913467"/>
              </a:tblGrid>
              <a:tr h="372676">
                <a:tc>
                  <a:txBody>
                    <a:bodyPr/>
                    <a:lstStyle/>
                    <a:p>
                      <a:pPr algn="ctr"/>
                      <a:r>
                        <a:rPr lang="en-US" sz="2300" b="1" dirty="0" smtClean="0">
                          <a:effectLst>
                            <a:outerShdw blurRad="38100" dist="38100" dir="2700000" algn="tl">
                              <a:srgbClr val="000000">
                                <a:alpha val="43137"/>
                              </a:srgbClr>
                            </a:outerShdw>
                          </a:effectLst>
                        </a:rPr>
                        <a:t>Metric/Tool</a:t>
                      </a:r>
                      <a:endParaRPr lang="en-US" sz="2300" b="1" dirty="0">
                        <a:effectLst>
                          <a:outerShdw blurRad="38100" dist="38100" dir="2700000" algn="tl">
                            <a:srgbClr val="000000">
                              <a:alpha val="43137"/>
                            </a:srgbClr>
                          </a:outerShdw>
                        </a:effectLst>
                      </a:endParaRPr>
                    </a:p>
                  </a:txBody>
                  <a:tcPr marT="45724" marB="45724"/>
                </a:tc>
                <a:tc gridSpan="2">
                  <a:txBody>
                    <a:bodyPr/>
                    <a:lstStyle/>
                    <a:p>
                      <a:pPr algn="ctr"/>
                      <a:r>
                        <a:rPr lang="en-US" sz="2300" b="1" dirty="0" smtClean="0">
                          <a:effectLst>
                            <a:outerShdw blurRad="38100" dist="38100" dir="2700000" algn="tl">
                              <a:srgbClr val="000000">
                                <a:alpha val="43137"/>
                              </a:srgbClr>
                            </a:outerShdw>
                          </a:effectLst>
                        </a:rPr>
                        <a:t>Examples</a:t>
                      </a:r>
                      <a:endParaRPr lang="en-US" sz="2300" b="1" dirty="0">
                        <a:effectLst>
                          <a:outerShdw blurRad="38100" dist="38100" dir="2700000" algn="tl">
                            <a:srgbClr val="000000">
                              <a:alpha val="43137"/>
                            </a:srgbClr>
                          </a:outerShdw>
                        </a:effectLst>
                      </a:endParaRPr>
                    </a:p>
                  </a:txBody>
                  <a:tcPr marT="45724" marB="45724"/>
                </a:tc>
                <a:tc hMerge="1">
                  <a:txBody>
                    <a:bodyPr/>
                    <a:lstStyle/>
                    <a:p>
                      <a:endParaRPr lang="en-US"/>
                    </a:p>
                  </a:txBody>
                  <a:tcPr/>
                </a:tc>
              </a:tr>
              <a:tr h="732494">
                <a:tc>
                  <a:txBody>
                    <a:bodyPr/>
                    <a:lstStyle/>
                    <a:p>
                      <a:r>
                        <a:rPr lang="en-US" sz="2000" b="1" dirty="0" smtClean="0">
                          <a:solidFill>
                            <a:schemeClr val="accent6">
                              <a:lumMod val="50000"/>
                            </a:schemeClr>
                          </a:solidFill>
                          <a:effectLst>
                            <a:outerShdw blurRad="38100" dist="38100" dir="2700000" algn="tl">
                              <a:srgbClr val="000000">
                                <a:alpha val="43137"/>
                              </a:srgbClr>
                            </a:outerShdw>
                          </a:effectLst>
                        </a:rPr>
                        <a:t>Surveys</a:t>
                      </a:r>
                      <a:endParaRPr lang="en-US" sz="2000" b="1" dirty="0">
                        <a:solidFill>
                          <a:schemeClr val="accent6">
                            <a:lumMod val="50000"/>
                          </a:schemeClr>
                        </a:solidFill>
                        <a:effectLst>
                          <a:outerShdw blurRad="38100" dist="38100" dir="2700000" algn="tl">
                            <a:srgbClr val="000000">
                              <a:alpha val="43137"/>
                            </a:srgbClr>
                          </a:outerShdw>
                        </a:effectLst>
                      </a:endParaRPr>
                    </a:p>
                  </a:txBody>
                  <a:tcPr marT="45724" marB="45724"/>
                </a:tc>
                <a:tc gridSpan="2">
                  <a:txBody>
                    <a:bodyPr/>
                    <a:lstStyle/>
                    <a:p>
                      <a:r>
                        <a:rPr lang="en-US" sz="1700" b="1" dirty="0" smtClean="0"/>
                        <a:t>Smile Sheets, 30 Day Behavior Change,</a:t>
                      </a:r>
                      <a:r>
                        <a:rPr lang="en-US" sz="1700" b="1" baseline="0" dirty="0" smtClean="0"/>
                        <a:t> Annual Corporate Employee Satisfaction Survey</a:t>
                      </a:r>
                      <a:endParaRPr lang="en-US" sz="1700" b="1" dirty="0"/>
                    </a:p>
                  </a:txBody>
                  <a:tcPr marT="45724" marB="45724"/>
                </a:tc>
                <a:tc hMerge="1">
                  <a:txBody>
                    <a:bodyPr/>
                    <a:lstStyle/>
                    <a:p>
                      <a:endParaRPr lang="en-US"/>
                    </a:p>
                  </a:txBody>
                  <a:tcPr/>
                </a:tc>
              </a:tr>
              <a:tr h="1387878">
                <a:tc>
                  <a:txBody>
                    <a:bodyPr/>
                    <a:lstStyle/>
                    <a:p>
                      <a:r>
                        <a:rPr lang="en-US" sz="2000" b="1" dirty="0" smtClean="0">
                          <a:solidFill>
                            <a:schemeClr val="accent6">
                              <a:lumMod val="50000"/>
                            </a:schemeClr>
                          </a:solidFill>
                          <a:effectLst>
                            <a:outerShdw blurRad="38100" dist="38100" dir="2700000" algn="tl">
                              <a:srgbClr val="000000">
                                <a:alpha val="43137"/>
                              </a:srgbClr>
                            </a:outerShdw>
                          </a:effectLst>
                        </a:rPr>
                        <a:t>Comparisons</a:t>
                      </a:r>
                      <a:endParaRPr lang="en-US" sz="2000" b="1" dirty="0">
                        <a:solidFill>
                          <a:schemeClr val="accent6">
                            <a:lumMod val="50000"/>
                          </a:schemeClr>
                        </a:solidFill>
                        <a:effectLst>
                          <a:outerShdw blurRad="38100" dist="38100" dir="2700000" algn="tl">
                            <a:srgbClr val="000000">
                              <a:alpha val="43137"/>
                            </a:srgbClr>
                          </a:outerShdw>
                        </a:effectLst>
                      </a:endParaRPr>
                    </a:p>
                  </a:txBody>
                  <a:tcPr marT="45724" marB="45724"/>
                </a:tc>
                <a:tc>
                  <a:txBody>
                    <a:bodyPr/>
                    <a:lstStyle/>
                    <a:p>
                      <a:pPr>
                        <a:buFont typeface="Arial" pitchFamily="34" charset="0"/>
                        <a:buChar char="•"/>
                      </a:pPr>
                      <a:r>
                        <a:rPr lang="en-US" sz="1700" b="1" dirty="0" smtClean="0"/>
                        <a:t>Performance Mgmt System</a:t>
                      </a:r>
                    </a:p>
                    <a:p>
                      <a:pPr>
                        <a:buFont typeface="Arial" pitchFamily="34" charset="0"/>
                        <a:buChar char="•"/>
                      </a:pPr>
                      <a:r>
                        <a:rPr lang="en-US" sz="1700" b="1" baseline="0" dirty="0" smtClean="0"/>
                        <a:t>Competency/Behavior Change</a:t>
                      </a:r>
                    </a:p>
                    <a:p>
                      <a:pPr>
                        <a:buFont typeface="Arial" pitchFamily="34" charset="0"/>
                        <a:buChar char="•"/>
                      </a:pPr>
                      <a:r>
                        <a:rPr lang="en-US" sz="1700" b="1" baseline="0" dirty="0" smtClean="0"/>
                        <a:t> Performance of Direct Reports</a:t>
                      </a:r>
                    </a:p>
                  </a:txBody>
                  <a:tcPr marT="45724" marB="45724"/>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700" b="1" baseline="0" dirty="0" smtClean="0"/>
                        <a:t>Promotion Rates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700" b="1" baseline="0" dirty="0" smtClean="0"/>
                        <a:t> 360 Assessments</a:t>
                      </a:r>
                      <a:endParaRPr lang="en-US" sz="1700" b="1"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700" b="1" dirty="0" smtClean="0"/>
                        <a:t>LDP</a:t>
                      </a:r>
                      <a:r>
                        <a:rPr lang="en-US" sz="1700" b="1" baseline="0" dirty="0" smtClean="0"/>
                        <a:t> vs. Everyone else </a:t>
                      </a:r>
                    </a:p>
                  </a:txBody>
                  <a:tcPr marT="45724" marB="45724"/>
                </a:tc>
              </a:tr>
              <a:tr h="732494">
                <a:tc>
                  <a:txBody>
                    <a:bodyPr/>
                    <a:lstStyle/>
                    <a:p>
                      <a:r>
                        <a:rPr lang="en-US" sz="2000" b="1" dirty="0" smtClean="0">
                          <a:solidFill>
                            <a:schemeClr val="accent6">
                              <a:lumMod val="50000"/>
                            </a:schemeClr>
                          </a:solidFill>
                          <a:effectLst>
                            <a:outerShdw blurRad="38100" dist="38100" dir="2700000" algn="tl">
                              <a:srgbClr val="000000">
                                <a:alpha val="43137"/>
                              </a:srgbClr>
                            </a:outerShdw>
                          </a:effectLst>
                        </a:rPr>
                        <a:t>Mentoring</a:t>
                      </a:r>
                      <a:r>
                        <a:rPr lang="en-US" sz="2000" b="1" baseline="0" dirty="0" smtClean="0">
                          <a:solidFill>
                            <a:schemeClr val="accent6">
                              <a:lumMod val="50000"/>
                            </a:schemeClr>
                          </a:solidFill>
                          <a:effectLst>
                            <a:outerShdw blurRad="38100" dist="38100" dir="2700000" algn="tl">
                              <a:srgbClr val="000000">
                                <a:alpha val="43137"/>
                              </a:srgbClr>
                            </a:outerShdw>
                          </a:effectLst>
                        </a:rPr>
                        <a:t> Relationship</a:t>
                      </a:r>
                      <a:endParaRPr lang="en-US" sz="2000" b="1" dirty="0">
                        <a:solidFill>
                          <a:schemeClr val="accent6">
                            <a:lumMod val="50000"/>
                          </a:schemeClr>
                        </a:solidFill>
                        <a:effectLst>
                          <a:outerShdw blurRad="38100" dist="38100" dir="2700000" algn="tl">
                            <a:srgbClr val="000000">
                              <a:alpha val="43137"/>
                            </a:srgbClr>
                          </a:outerShdw>
                        </a:effectLst>
                      </a:endParaRPr>
                    </a:p>
                  </a:txBody>
                  <a:tcPr marT="45724" marB="45724"/>
                </a:tc>
                <a:tc gridSpan="2">
                  <a:txBody>
                    <a:bodyPr/>
                    <a:lstStyle/>
                    <a:p>
                      <a:r>
                        <a:rPr lang="en-US" sz="1700" b="1" dirty="0" smtClean="0"/>
                        <a:t>Mentoring</a:t>
                      </a:r>
                      <a:r>
                        <a:rPr lang="en-US" sz="1700" b="1" baseline="0" dirty="0" smtClean="0"/>
                        <a:t> Surveys                          + involvement across the business</a:t>
                      </a:r>
                    </a:p>
                    <a:p>
                      <a:r>
                        <a:rPr lang="en-US" sz="1700" b="1" baseline="0" dirty="0" smtClean="0"/>
                        <a:t>View from Mentee / Mentor        </a:t>
                      </a:r>
                      <a:endParaRPr lang="en-US" sz="1700" b="1" dirty="0"/>
                    </a:p>
                  </a:txBody>
                  <a:tcPr marT="45724" marB="45724"/>
                </a:tc>
                <a:tc hMerge="1">
                  <a:txBody>
                    <a:bodyPr/>
                    <a:lstStyle/>
                    <a:p>
                      <a:endParaRPr lang="en-US"/>
                    </a:p>
                  </a:txBody>
                  <a:tcPr/>
                </a:tc>
              </a:tr>
              <a:tr h="334124">
                <a:tc>
                  <a:txBody>
                    <a:bodyPr/>
                    <a:lstStyle/>
                    <a:p>
                      <a:endParaRPr lang="en-US" sz="2000" b="1" dirty="0">
                        <a:solidFill>
                          <a:schemeClr val="accent6">
                            <a:lumMod val="50000"/>
                          </a:schemeClr>
                        </a:solidFill>
                        <a:effectLst>
                          <a:outerShdw blurRad="38100" dist="38100" dir="2700000" algn="tl">
                            <a:srgbClr val="000000">
                              <a:alpha val="43137"/>
                            </a:srgbClr>
                          </a:outerShdw>
                        </a:effectLst>
                      </a:endParaRPr>
                    </a:p>
                  </a:txBody>
                  <a:tcPr marT="45724" marB="45724"/>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700" b="1" dirty="0" smtClean="0"/>
                    </a:p>
                  </a:txBody>
                  <a:tcPr marT="45724" marB="45724"/>
                </a:tc>
                <a:tc hMerge="1">
                  <a:txBody>
                    <a:bodyPr/>
                    <a:lstStyle/>
                    <a:p>
                      <a:endParaRPr lang="en-US"/>
                    </a:p>
                  </a:txBody>
                  <a:tcPr/>
                </a:tc>
              </a:tr>
              <a:tr h="16063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accent6">
                              <a:lumMod val="50000"/>
                            </a:schemeClr>
                          </a:solidFill>
                          <a:effectLst>
                            <a:outerShdw blurRad="38100" dist="38100" dir="2700000" algn="tl">
                              <a:srgbClr val="000000">
                                <a:alpha val="43137"/>
                              </a:srgbClr>
                            </a:outerShdw>
                          </a:effectLst>
                        </a:rPr>
                        <a:t>Business Metrics</a:t>
                      </a:r>
                    </a:p>
                    <a:p>
                      <a:endParaRPr lang="en-US" sz="2000" b="1" dirty="0">
                        <a:solidFill>
                          <a:schemeClr val="accent6">
                            <a:lumMod val="50000"/>
                          </a:schemeClr>
                        </a:solidFill>
                        <a:effectLst>
                          <a:outerShdw blurRad="38100" dist="38100" dir="2700000" algn="tl">
                            <a:srgbClr val="000000">
                              <a:alpha val="43137"/>
                            </a:srgbClr>
                          </a:outerShdw>
                        </a:effectLst>
                      </a:endParaRPr>
                    </a:p>
                  </a:txBody>
                  <a:tcPr marT="45724" marB="45724"/>
                </a:tc>
                <a:tc gridSpan="2">
                  <a:txBody>
                    <a:bodyPr/>
                    <a:lstStyle/>
                    <a:p>
                      <a:pPr>
                        <a:buFont typeface="Arial" pitchFamily="34" charset="0"/>
                        <a:buChar char="•"/>
                      </a:pPr>
                      <a:r>
                        <a:rPr lang="en-US" sz="1700" b="1" dirty="0" smtClean="0"/>
                        <a:t> Individual and Group</a:t>
                      </a:r>
                      <a:r>
                        <a:rPr lang="en-US" sz="1700" b="1" baseline="0" dirty="0" smtClean="0"/>
                        <a:t> contribution to </a:t>
                      </a:r>
                      <a:r>
                        <a:rPr lang="en-US" sz="1700" b="1" dirty="0" smtClean="0"/>
                        <a:t>Business Goals</a:t>
                      </a:r>
                    </a:p>
                    <a:p>
                      <a:pPr>
                        <a:buFont typeface="Arial" pitchFamily="34" charset="0"/>
                        <a:buChar char="•"/>
                      </a:pPr>
                      <a:r>
                        <a:rPr lang="en-US" sz="1700" b="1" dirty="0" smtClean="0"/>
                        <a:t> Business Case</a:t>
                      </a:r>
                      <a:r>
                        <a:rPr lang="en-US" sz="1700" b="1" baseline="0" dirty="0" smtClean="0"/>
                        <a:t> Results</a:t>
                      </a:r>
                    </a:p>
                    <a:p>
                      <a:pPr>
                        <a:buFont typeface="Arial" pitchFamily="34" charset="0"/>
                        <a:buChar char="•"/>
                      </a:pPr>
                      <a:r>
                        <a:rPr lang="en-US" sz="1700" b="1" baseline="0" dirty="0" smtClean="0"/>
                        <a:t> Performance and Annual Reviews</a:t>
                      </a:r>
                    </a:p>
                    <a:p>
                      <a:pPr>
                        <a:buFont typeface="Arial" pitchFamily="34" charset="0"/>
                        <a:buChar char="•"/>
                      </a:pPr>
                      <a:r>
                        <a:rPr lang="en-US" sz="1700" b="1" baseline="0" dirty="0" smtClean="0"/>
                        <a:t> Delivery on Change Management</a:t>
                      </a:r>
                    </a:p>
                    <a:p>
                      <a:pPr>
                        <a:buFont typeface="Arial" pitchFamily="34" charset="0"/>
                        <a:buChar char="•"/>
                      </a:pPr>
                      <a:r>
                        <a:rPr lang="en-US" sz="1700" b="1" baseline="0" dirty="0" smtClean="0"/>
                        <a:t> Increase Coaching and Business Contribution</a:t>
                      </a:r>
                    </a:p>
                  </a:txBody>
                  <a:tcPr marT="45724" marB="45724"/>
                </a:tc>
                <a:tc hMerge="1">
                  <a:txBody>
                    <a:bodyPr/>
                    <a:lstStyle/>
                    <a:p>
                      <a:endParaRPr lang="en-US"/>
                    </a:p>
                  </a:txBody>
                  <a:tcPr/>
                </a:tc>
              </a:tr>
            </a:tbl>
          </a:graphicData>
        </a:graphic>
      </p:graphicFrame>
    </p:spTree>
    <p:extLst>
      <p:ext uri="{BB962C8B-B14F-4D97-AF65-F5344CB8AC3E}">
        <p14:creationId xmlns:p14="http://schemas.microsoft.com/office/powerpoint/2010/main" val="3927884023"/>
      </p:ext>
    </p:extLst>
  </p:cSld>
  <p:clrMapOvr>
    <a:masterClrMapping/>
  </p:clrMapOvr>
  <p:transition advTm="84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Learning </a:t>
            </a:r>
            <a:r>
              <a:rPr lang="en-US" b="1" dirty="0" smtClean="0"/>
              <a:t>Objectives</a:t>
            </a:r>
            <a:endParaRPr lang="en-US" dirty="0"/>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en-US" sz="2400" dirty="0" smtClean="0"/>
              <a:t>How </a:t>
            </a:r>
            <a:r>
              <a:rPr lang="en-US" sz="2400" dirty="0"/>
              <a:t>to develop and implement HR metrics and workforce analytics to measure organizational results vs. its goals and objectives </a:t>
            </a:r>
            <a:r>
              <a:rPr lang="en-US" i="1" dirty="0"/>
              <a:t>(SPHR Functional Area 01-06).</a:t>
            </a:r>
          </a:p>
          <a:p>
            <a:pPr marL="457200" indent="-457200">
              <a:buFont typeface="+mj-lt"/>
              <a:buAutoNum type="arabicPeriod"/>
            </a:pPr>
            <a:r>
              <a:rPr lang="en-US" sz="2400" dirty="0"/>
              <a:t>When and how to align and incorporate metrics into business plans to achieve growth and improve revenue </a:t>
            </a:r>
            <a:r>
              <a:rPr lang="en-US" i="1" dirty="0"/>
              <a:t>(SPHR Functional Area 01-12).</a:t>
            </a:r>
          </a:p>
          <a:p>
            <a:pPr marL="457200" indent="-457200">
              <a:buFont typeface="+mj-lt"/>
              <a:buAutoNum type="arabicPeriod"/>
            </a:pPr>
            <a:r>
              <a:rPr lang="en-US" sz="2400" dirty="0"/>
              <a:t>How to use metrics to conduct cost/benefit analyses and increase managerial decision-making capacity </a:t>
            </a:r>
            <a:r>
              <a:rPr lang="en-US" i="1" dirty="0"/>
              <a:t>(SPHR Functional Area 01-12).</a:t>
            </a:r>
          </a:p>
          <a:p>
            <a:pPr marL="457200" indent="-457200">
              <a:buFont typeface="+mj-lt"/>
              <a:buAutoNum type="arabicPeriod"/>
            </a:pPr>
            <a:r>
              <a:rPr lang="en-US" sz="2400" dirty="0"/>
              <a:t>How to select the important and appropriate data to collect and analyze.</a:t>
            </a:r>
          </a:p>
        </p:txBody>
      </p:sp>
    </p:spTree>
    <p:extLst>
      <p:ext uri="{BB962C8B-B14F-4D97-AF65-F5344CB8AC3E}">
        <p14:creationId xmlns:p14="http://schemas.microsoft.com/office/powerpoint/2010/main" val="2183963840"/>
      </p:ext>
    </p:extLst>
  </p:cSld>
  <p:clrMapOvr>
    <a:masterClrMapping/>
  </p:clrMapOvr>
  <mc:AlternateContent xmlns:mc="http://schemas.openxmlformats.org/markup-compatibility/2006" xmlns:p14="http://schemas.microsoft.com/office/powerpoint/2010/main">
    <mc:Choice Requires="p14">
      <p:transition spd="slow" p14:dur="2000" advTm="45067"/>
    </mc:Choice>
    <mc:Fallback xmlns="">
      <p:transition spd="slow" advTm="45067"/>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095488" cy="1249362"/>
          </a:xfrm>
        </p:spPr>
        <p:txBody>
          <a:bodyPr>
            <a:normAutofit fontScale="90000"/>
          </a:bodyPr>
          <a:lstStyle/>
          <a:p>
            <a:pPr algn="r"/>
            <a:r>
              <a:rPr lang="en-US" b="1" dirty="0" smtClean="0"/>
              <a:t>Promote, communicate and share metrics widely </a:t>
            </a:r>
            <a:endParaRPr lang="en-US"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sz="2800" dirty="0" smtClean="0"/>
              <a:t>Be sure to promote metrics that demonstrate a positive impact of people on the bottom line </a:t>
            </a:r>
          </a:p>
          <a:p>
            <a:pPr>
              <a:buFont typeface="Arial" panose="020B0604020202020204" pitchFamily="34" charset="0"/>
              <a:buChar char="•"/>
            </a:pPr>
            <a:r>
              <a:rPr lang="en-US" sz="2800" dirty="0" smtClean="0"/>
              <a:t>Should be presented in the proper context to show the strategic impact of what is being measured. </a:t>
            </a:r>
          </a:p>
          <a:p>
            <a:endParaRPr lang="en-US" dirty="0" smtClean="0"/>
          </a:p>
          <a:p>
            <a:endParaRPr lang="en-US" dirty="0"/>
          </a:p>
          <a:p>
            <a:endParaRPr lang="en-US" dirty="0" smtClean="0"/>
          </a:p>
          <a:p>
            <a:endParaRPr lang="en-US" dirty="0"/>
          </a:p>
          <a:p>
            <a:r>
              <a:rPr lang="en-US" b="1" dirty="0"/>
              <a:t>Promotion Rate</a:t>
            </a:r>
            <a:r>
              <a:rPr lang="en-US" dirty="0"/>
              <a:t> =  </a:t>
            </a:r>
            <a:r>
              <a:rPr lang="en-US" b="1" dirty="0">
                <a:solidFill>
                  <a:srgbClr val="FF0000"/>
                </a:solidFill>
              </a:rPr>
              <a:t>Promotions / Headcount</a:t>
            </a:r>
            <a:r>
              <a:rPr lang="en-US" dirty="0"/>
              <a:t>.</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52238" y="274638"/>
            <a:ext cx="1007306" cy="1410229"/>
          </a:xfrm>
          <a:prstGeom prst="rect">
            <a:avLst/>
          </a:prstGeom>
          <a:effectLst>
            <a:softEdge rad="63500"/>
          </a:effectLst>
        </p:spPr>
      </p:pic>
      <p:pic>
        <p:nvPicPr>
          <p:cNvPr id="6" name="Picture 5"/>
          <p:cNvPicPr>
            <a:picLocks noChangeAspect="1"/>
          </p:cNvPicPr>
          <p:nvPr/>
        </p:nvPicPr>
        <p:blipFill>
          <a:blip r:embed="rId4"/>
          <a:stretch>
            <a:fillRect/>
          </a:stretch>
        </p:blipFill>
        <p:spPr>
          <a:xfrm>
            <a:off x="5943600" y="3857414"/>
            <a:ext cx="2286000" cy="1571625"/>
          </a:xfrm>
          <a:prstGeom prst="rect">
            <a:avLst/>
          </a:prstGeom>
        </p:spPr>
      </p:pic>
    </p:spTree>
    <p:extLst>
      <p:ext uri="{BB962C8B-B14F-4D97-AF65-F5344CB8AC3E}">
        <p14:creationId xmlns:p14="http://schemas.microsoft.com/office/powerpoint/2010/main" val="2588529389"/>
      </p:ext>
    </p:extLst>
  </p:cSld>
  <p:clrMapOvr>
    <a:masterClrMapping/>
  </p:clrMapOvr>
  <mc:AlternateContent xmlns:mc="http://schemas.openxmlformats.org/markup-compatibility/2006" xmlns:p14="http://schemas.microsoft.com/office/powerpoint/2010/main">
    <mc:Choice Requires="p14">
      <p:transition spd="slow" p14:dur="2000" advTm="56829"/>
    </mc:Choice>
    <mc:Fallback xmlns="">
      <p:transition spd="slow" advTm="56829"/>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3 Basic HR Metrics</a:t>
            </a:r>
            <a:endParaRPr lang="en-US" dirty="0"/>
          </a:p>
        </p:txBody>
      </p:sp>
      <p:sp>
        <p:nvSpPr>
          <p:cNvPr id="3" name="Content Placeholder 2"/>
          <p:cNvSpPr>
            <a:spLocks noGrp="1"/>
          </p:cNvSpPr>
          <p:nvPr>
            <p:ph idx="1"/>
          </p:nvPr>
        </p:nvSpPr>
        <p:spPr/>
        <p:txBody>
          <a:bodyPr>
            <a:normAutofit fontScale="92500"/>
          </a:bodyPr>
          <a:lstStyle/>
          <a:p>
            <a:pPr>
              <a:buNone/>
            </a:pPr>
            <a:r>
              <a:rPr lang="en-US" sz="2800" b="1" dirty="0" smtClean="0"/>
              <a:t>#1 Staff Absentee Rate</a:t>
            </a:r>
            <a:endParaRPr lang="en-US" sz="2800" dirty="0" smtClean="0"/>
          </a:p>
          <a:p>
            <a:r>
              <a:rPr lang="en-US" sz="2800" dirty="0" smtClean="0"/>
              <a:t>Formula: </a:t>
            </a:r>
            <a:r>
              <a:rPr lang="en-US" sz="2800" b="1" dirty="0" smtClean="0">
                <a:solidFill>
                  <a:srgbClr val="FF0000"/>
                </a:solidFill>
              </a:rPr>
              <a:t># of days in month / (# of employees x # of days)</a:t>
            </a:r>
          </a:p>
          <a:p>
            <a:pPr>
              <a:buNone/>
            </a:pPr>
            <a:r>
              <a:rPr lang="en-US" sz="2800" b="1" dirty="0" smtClean="0"/>
              <a:t>#2 Monthly Turnover Rate  </a:t>
            </a:r>
            <a:endParaRPr lang="en-US" sz="2800" dirty="0" smtClean="0"/>
          </a:p>
          <a:p>
            <a:r>
              <a:rPr lang="en-US" sz="2800" dirty="0" smtClean="0"/>
              <a:t>Formula: </a:t>
            </a:r>
            <a:r>
              <a:rPr lang="en-US" sz="2800" b="1" dirty="0" smtClean="0">
                <a:solidFill>
                  <a:srgbClr val="FF0000"/>
                </a:solidFill>
              </a:rPr>
              <a:t># of separations in month / # of employees</a:t>
            </a:r>
          </a:p>
          <a:p>
            <a:pPr>
              <a:buNone/>
            </a:pPr>
            <a:r>
              <a:rPr lang="en-US" sz="2800" b="1" dirty="0" smtClean="0"/>
              <a:t>#3 Recruiting Source Yield</a:t>
            </a:r>
            <a:endParaRPr lang="en-US" sz="2800" dirty="0" smtClean="0"/>
          </a:p>
          <a:p>
            <a:r>
              <a:rPr lang="en-US" sz="2800" dirty="0" smtClean="0"/>
              <a:t>Formula: </a:t>
            </a:r>
            <a:r>
              <a:rPr lang="en-US" sz="2800" b="1" dirty="0" smtClean="0">
                <a:solidFill>
                  <a:srgbClr val="FF0000"/>
                </a:solidFill>
              </a:rPr>
              <a:t># of applicants hired / # of applicants from recruiting source</a:t>
            </a:r>
          </a:p>
          <a:p>
            <a:pPr>
              <a:buNone/>
            </a:pPr>
            <a:endParaRPr lang="en-US" dirty="0" smtClean="0"/>
          </a:p>
          <a:p>
            <a:pPr>
              <a:buFont typeface="Arial" pitchFamily="34" charset="0"/>
              <a:buChar char="•"/>
            </a:pPr>
            <a:endParaRPr lang="en-US" dirty="0" smtClean="0"/>
          </a:p>
          <a:p>
            <a:endParaRPr lang="en-US" dirty="0"/>
          </a:p>
        </p:txBody>
      </p:sp>
    </p:spTree>
    <p:extLst>
      <p:ext uri="{BB962C8B-B14F-4D97-AF65-F5344CB8AC3E}">
        <p14:creationId xmlns:p14="http://schemas.microsoft.com/office/powerpoint/2010/main" val="4068033491"/>
      </p:ext>
    </p:extLst>
  </p:cSld>
  <p:clrMapOvr>
    <a:masterClrMapping/>
  </p:clrMapOvr>
  <mc:AlternateContent xmlns:mc="http://schemas.openxmlformats.org/markup-compatibility/2006" xmlns:p14="http://schemas.microsoft.com/office/powerpoint/2010/main">
    <mc:Choice Requires="p14">
      <p:transition spd="slow" p14:dur="2000" advTm="13011"/>
    </mc:Choice>
    <mc:Fallback xmlns="">
      <p:transition spd="slow" advTm="13011"/>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a:xfrm>
            <a:off x="1676400" y="0"/>
            <a:ext cx="7467600" cy="914400"/>
          </a:xfrm>
        </p:spPr>
        <p:txBody>
          <a:bodyPr/>
          <a:lstStyle/>
          <a:p>
            <a:pPr algn="l" eaLnBrk="1" hangingPunct="1"/>
            <a:r>
              <a:rPr lang="en-US" altLang="en-US" sz="3600" b="1" dirty="0" smtClean="0"/>
              <a:t>Other Measurement Methods</a:t>
            </a:r>
          </a:p>
        </p:txBody>
      </p:sp>
      <p:sp>
        <p:nvSpPr>
          <p:cNvPr id="124931" name="Rectangle 8"/>
          <p:cNvSpPr>
            <a:spLocks noChangeArrowheads="1"/>
          </p:cNvSpPr>
          <p:nvPr/>
        </p:nvSpPr>
        <p:spPr bwMode="auto">
          <a:xfrm>
            <a:off x="4953000" y="1600200"/>
            <a:ext cx="3886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en-US" altLang="en-US" sz="2400" b="1"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138726208"/>
              </p:ext>
            </p:extLst>
          </p:nvPr>
        </p:nvGraphicFramePr>
        <p:xfrm>
          <a:off x="1706217" y="954157"/>
          <a:ext cx="5410200" cy="5135566"/>
        </p:xfrm>
        <a:graphic>
          <a:graphicData uri="http://schemas.openxmlformats.org/drawingml/2006/table">
            <a:tbl>
              <a:tblPr bandRow="1">
                <a:tableStyleId>{5C22544A-7EE6-4342-B048-85BDC9FD1C3A}</a:tableStyleId>
              </a:tblPr>
              <a:tblGrid>
                <a:gridCol w="5410200"/>
              </a:tblGrid>
              <a:tr h="7822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latin typeface="Arial" pitchFamily="34" charset="0"/>
                          <a:cs typeface="Arial" pitchFamily="34" charset="0"/>
                        </a:rPr>
                        <a:t>Organization’s most important issues (e.g., dollar sales per employee)</a:t>
                      </a:r>
                    </a:p>
                  </a:txBody>
                  <a:tcPr marT="45716" marB="45716" anchor="ctr">
                    <a:solidFill>
                      <a:srgbClr val="61A2D8">
                        <a:alpha val="60000"/>
                      </a:srgbClr>
                    </a:solidFill>
                  </a:tcPr>
                </a:tc>
              </a:tr>
              <a:tr h="714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latin typeface="Arial" pitchFamily="34" charset="0"/>
                          <a:cs typeface="Arial" pitchFamily="34" charset="0"/>
                        </a:rPr>
                        <a:t>Human capital ROI</a:t>
                      </a:r>
                    </a:p>
                  </a:txBody>
                  <a:tcPr marT="45716" marB="45716" anchor="ctr">
                    <a:solidFill>
                      <a:srgbClr val="61A2D8">
                        <a:alpha val="20000"/>
                      </a:srgbClr>
                    </a:solidFill>
                  </a:tcPr>
                </a:tc>
              </a:tr>
              <a:tr h="714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latin typeface="Arial" pitchFamily="34" charset="0"/>
                          <a:cs typeface="Arial" pitchFamily="34" charset="0"/>
                        </a:rPr>
                        <a:t>Turnover cost</a:t>
                      </a:r>
                    </a:p>
                  </a:txBody>
                  <a:tcPr marT="45716" marB="45716" anchor="ctr">
                    <a:solidFill>
                      <a:srgbClr val="61A2D8">
                        <a:alpha val="60000"/>
                      </a:srgbClr>
                    </a:solidFill>
                  </a:tcPr>
                </a:tc>
              </a:tr>
              <a:tr h="782283">
                <a:tc>
                  <a:txBody>
                    <a:bodyPr/>
                    <a:lstStyle/>
                    <a:p>
                      <a:pPr algn="ctr"/>
                      <a:r>
                        <a:rPr lang="en-US" sz="2000" b="1" dirty="0" smtClean="0">
                          <a:latin typeface="Arial" pitchFamily="34" charset="0"/>
                          <a:cs typeface="Arial" pitchFamily="34" charset="0"/>
                        </a:rPr>
                        <a:t>Compensation as a percentage of operating expense</a:t>
                      </a:r>
                      <a:endParaRPr lang="en-US" sz="2000" dirty="0">
                        <a:latin typeface="Arial" pitchFamily="34" charset="0"/>
                        <a:cs typeface="Arial" pitchFamily="34" charset="0"/>
                      </a:endParaRPr>
                    </a:p>
                  </a:txBody>
                  <a:tcPr marT="45716" marB="45716" anchor="ctr">
                    <a:solidFill>
                      <a:srgbClr val="61A2D8">
                        <a:alpha val="20000"/>
                      </a:srgbClr>
                    </a:solidFill>
                  </a:tcPr>
                </a:tc>
              </a:tr>
              <a:tr h="714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latin typeface="Arial" pitchFamily="34" charset="0"/>
                          <a:cs typeface="Arial" pitchFamily="34" charset="0"/>
                        </a:rPr>
                        <a:t>Training investment factor</a:t>
                      </a:r>
                    </a:p>
                  </a:txBody>
                  <a:tcPr marT="45716" marB="45716" anchor="ctr">
                    <a:solidFill>
                      <a:srgbClr val="61A2D8">
                        <a:alpha val="60000"/>
                      </a:srgbClr>
                    </a:solidFill>
                  </a:tcPr>
                </a:tc>
              </a:tr>
              <a:tr h="714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latin typeface="Arial" pitchFamily="34" charset="0"/>
                          <a:cs typeface="Arial" pitchFamily="34" charset="0"/>
                        </a:rPr>
                        <a:t>Time to start</a:t>
                      </a:r>
                    </a:p>
                  </a:txBody>
                  <a:tcPr marT="45716" marB="45716" anchor="ctr">
                    <a:solidFill>
                      <a:srgbClr val="61A2D8">
                        <a:alpha val="20000"/>
                      </a:srgbClr>
                    </a:solidFill>
                  </a:tcPr>
                </a:tc>
              </a:tr>
              <a:tr h="714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latin typeface="Arial" pitchFamily="34" charset="0"/>
                          <a:cs typeface="Arial" pitchFamily="34" charset="0"/>
                        </a:rPr>
                        <a:t>Cost per hire</a:t>
                      </a:r>
                    </a:p>
                  </a:txBody>
                  <a:tcPr marT="45716" marB="45716" anchor="ctr">
                    <a:solidFill>
                      <a:srgbClr val="61A2D8">
                        <a:alpha val="60000"/>
                      </a:srgbClr>
                    </a:solidFill>
                  </a:tcPr>
                </a:tc>
              </a:tr>
            </a:tbl>
          </a:graphicData>
        </a:graphic>
      </p:graphicFrame>
    </p:spTree>
    <p:extLst>
      <p:ext uri="{BB962C8B-B14F-4D97-AF65-F5344CB8AC3E}">
        <p14:creationId xmlns:p14="http://schemas.microsoft.com/office/powerpoint/2010/main" val="1486381481"/>
      </p:ext>
    </p:extLst>
  </p:cSld>
  <p:clrMapOvr>
    <a:masterClrMapping/>
  </p:clrMapOvr>
  <mc:AlternateContent xmlns:mc="http://schemas.openxmlformats.org/markup-compatibility/2006" xmlns:p14="http://schemas.microsoft.com/office/powerpoint/2010/main">
    <mc:Choice Requires="p14">
      <p:transition spd="slow" p14:dur="2000" advTm="37178"/>
    </mc:Choice>
    <mc:Fallback xmlns="">
      <p:transition spd="slow" advTm="37178"/>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Metric “Don’ts”</a:t>
            </a:r>
            <a:endParaRPr lang="en-US" dirty="0"/>
          </a:p>
        </p:txBody>
      </p:sp>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n-US" sz="2800" dirty="0" smtClean="0"/>
              <a:t>Always be willing to learn!</a:t>
            </a:r>
          </a:p>
          <a:p>
            <a:pPr>
              <a:buFont typeface="Arial" panose="020B0604020202020204" pitchFamily="34" charset="0"/>
              <a:buChar char="•"/>
            </a:pPr>
            <a:r>
              <a:rPr lang="en-US" sz="2800" dirty="0" smtClean="0"/>
              <a:t>Bigger is not better</a:t>
            </a:r>
          </a:p>
          <a:p>
            <a:pPr>
              <a:buFont typeface="Arial" panose="020B0604020202020204" pitchFamily="34" charset="0"/>
              <a:buChar char="•"/>
            </a:pPr>
            <a:r>
              <a:rPr lang="en-US" sz="2800" dirty="0" smtClean="0"/>
              <a:t>Don’t neglect the organizational strategy –THIS IS THE MOST </a:t>
            </a:r>
            <a:r>
              <a:rPr lang="en-US" sz="2800" dirty="0"/>
              <a:t>COMMON MISTAKE </a:t>
            </a:r>
            <a:endParaRPr lang="en-US" sz="2800" dirty="0" smtClean="0"/>
          </a:p>
          <a:p>
            <a:pPr lvl="1">
              <a:buFont typeface="Courier New" panose="02070309020205020404" pitchFamily="49" charset="0"/>
              <a:buChar char="o"/>
            </a:pPr>
            <a:r>
              <a:rPr lang="en-US" sz="2400" dirty="0" smtClean="0"/>
              <a:t>The </a:t>
            </a:r>
            <a:r>
              <a:rPr lang="en-US" sz="2400" dirty="0"/>
              <a:t>organizational strategy is key to determining what measure matters most. </a:t>
            </a:r>
          </a:p>
          <a:p>
            <a:pPr lvl="1">
              <a:buFont typeface="Courier New" panose="02070309020205020404" pitchFamily="49" charset="0"/>
              <a:buChar char="o"/>
            </a:pPr>
            <a:r>
              <a:rPr lang="en-US" sz="2400" dirty="0"/>
              <a:t>Essential in determining which people metrics will measure human capital impact</a:t>
            </a:r>
            <a:r>
              <a:rPr lang="en-US" sz="2400" dirty="0" smtClean="0"/>
              <a:t>.</a:t>
            </a:r>
          </a:p>
          <a:p>
            <a:pPr>
              <a:buFont typeface="Arial" panose="020B0604020202020204" pitchFamily="34" charset="0"/>
              <a:buChar char="•"/>
            </a:pPr>
            <a:r>
              <a:rPr lang="en-US" sz="2800" dirty="0" smtClean="0"/>
              <a:t>Remember to include information that interests top executives and not just HR</a:t>
            </a:r>
          </a:p>
          <a:p>
            <a:pPr>
              <a:buFont typeface="Arial" panose="020B0604020202020204" pitchFamily="34" charset="0"/>
              <a:buChar char="•"/>
            </a:pPr>
            <a:r>
              <a:rPr lang="en-US" sz="2800" dirty="0" smtClean="0"/>
              <a:t>Not every HR function that can be measured should be. </a:t>
            </a:r>
          </a:p>
          <a:p>
            <a:pPr>
              <a:buNone/>
            </a:pPr>
            <a:endParaRPr lang="en-US" dirty="0"/>
          </a:p>
        </p:txBody>
      </p:sp>
    </p:spTree>
    <p:extLst>
      <p:ext uri="{BB962C8B-B14F-4D97-AF65-F5344CB8AC3E}">
        <p14:creationId xmlns:p14="http://schemas.microsoft.com/office/powerpoint/2010/main" val="3996655930"/>
      </p:ext>
    </p:extLst>
  </p:cSld>
  <p:clrMapOvr>
    <a:masterClrMapping/>
  </p:clrMapOvr>
  <mc:AlternateContent xmlns:mc="http://schemas.openxmlformats.org/markup-compatibility/2006" xmlns:p14="http://schemas.microsoft.com/office/powerpoint/2010/main">
    <mc:Choice Requires="p14">
      <p:transition spd="slow" p14:dur="2000" advTm="60062"/>
    </mc:Choice>
    <mc:Fallback xmlns="">
      <p:transition spd="slow" advTm="60062"/>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Where Your Org Is</a:t>
            </a:r>
            <a:endParaRPr lang="en-US" dirty="0"/>
          </a:p>
        </p:txBody>
      </p:sp>
      <p:pic>
        <p:nvPicPr>
          <p:cNvPr id="4" name="Content Placeholder 3"/>
          <p:cNvPicPr>
            <a:picLocks noGrp="1" noChangeAspect="1"/>
          </p:cNvPicPr>
          <p:nvPr>
            <p:ph idx="1"/>
          </p:nvPr>
        </p:nvPicPr>
        <p:blipFill>
          <a:blip r:embed="rId2"/>
          <a:stretch>
            <a:fillRect/>
          </a:stretch>
        </p:blipFill>
        <p:spPr>
          <a:xfrm>
            <a:off x="822325" y="1981200"/>
            <a:ext cx="7543800" cy="3733800"/>
          </a:xfrm>
          <a:prstGeom prst="rect">
            <a:avLst/>
          </a:prstGeom>
        </p:spPr>
      </p:pic>
    </p:spTree>
    <p:extLst>
      <p:ext uri="{BB962C8B-B14F-4D97-AF65-F5344CB8AC3E}">
        <p14:creationId xmlns:p14="http://schemas.microsoft.com/office/powerpoint/2010/main" val="14685532"/>
      </p:ext>
    </p:extLst>
  </p:cSld>
  <p:clrMapOvr>
    <a:masterClrMapping/>
  </p:clrMapOvr>
  <mc:AlternateContent xmlns:mc="http://schemas.openxmlformats.org/markup-compatibility/2006" xmlns:p14="http://schemas.microsoft.com/office/powerpoint/2010/main">
    <mc:Choice Requires="p14">
      <p:transition spd="slow" p14:dur="2000" advTm="64703"/>
    </mc:Choice>
    <mc:Fallback xmlns="">
      <p:transition spd="slow" advTm="64703"/>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litemind.simplusmedia.com/wp-content/uploads/2010/04/compari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5563"/>
            <a:ext cx="9601200" cy="6913563"/>
          </a:xfrm>
          <a:prstGeom prst="rect">
            <a:avLst/>
          </a:prstGeom>
          <a:noFill/>
          <a:ln>
            <a:noFill/>
          </a:ln>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4B73D8-BBB5-4C71-9E32-B352CEC41B83}" type="slidenum">
              <a:rPr lang="en-US" altLang="en-US">
                <a:solidFill>
                  <a:srgbClr val="898989"/>
                </a:solidFill>
                <a:latin typeface="Calibri" panose="020F0502020204030204" pitchFamily="34" charset="0"/>
              </a:rPr>
              <a:pPr eaLnBrk="1" hangingPunct="1"/>
              <a:t>45</a:t>
            </a:fld>
            <a:endParaRPr lang="en-US" altLang="en-US" dirty="0">
              <a:solidFill>
                <a:srgbClr val="898989"/>
              </a:solidFill>
              <a:latin typeface="Calibri" panose="020F0502020204030204" pitchFamily="34" charset="0"/>
            </a:endParaRPr>
          </a:p>
        </p:txBody>
      </p:sp>
      <p:sp>
        <p:nvSpPr>
          <p:cNvPr id="7" name="Title 6"/>
          <p:cNvSpPr>
            <a:spLocks noGrp="1"/>
          </p:cNvSpPr>
          <p:nvPr>
            <p:ph type="title"/>
          </p:nvPr>
        </p:nvSpPr>
        <p:spPr>
          <a:xfrm>
            <a:off x="-76200" y="838200"/>
            <a:ext cx="5410200" cy="1066800"/>
          </a:xfrm>
        </p:spPr>
        <p:txBody>
          <a:bodyPr>
            <a:normAutofit fontScale="90000"/>
          </a:bodyPr>
          <a:lstStyle/>
          <a:p>
            <a:pPr>
              <a:defRPr/>
            </a:pPr>
            <a:r>
              <a:rPr lang="en-US" b="1" dirty="0" smtClean="0">
                <a:solidFill>
                  <a:schemeClr val="bg1"/>
                </a:solidFill>
                <a:effectLst>
                  <a:outerShdw blurRad="38100" dist="38100" dir="2700000" algn="tl">
                    <a:srgbClr val="000000">
                      <a:alpha val="43137"/>
                    </a:srgbClr>
                  </a:outerShdw>
                </a:effectLst>
              </a:rPr>
              <a:t>COMPETITIVE</a:t>
            </a:r>
            <a:br>
              <a:rPr lang="en-US" b="1" dirty="0" smtClean="0">
                <a:solidFill>
                  <a:schemeClr val="bg1"/>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rPr>
              <a:t>Comparisons</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20883141"/>
      </p:ext>
    </p:extLst>
  </p:cSld>
  <p:clrMapOvr>
    <a:masterClrMapping/>
  </p:clrMapOvr>
  <p:transition advTm="20949"/>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Official Standards</a:t>
            </a:r>
            <a:endParaRPr lang="en-US" dirty="0"/>
          </a:p>
        </p:txBody>
      </p:sp>
      <p:pic>
        <p:nvPicPr>
          <p:cNvPr id="5" name="Picture 4"/>
          <p:cNvPicPr>
            <a:picLocks noChangeAspect="1"/>
          </p:cNvPicPr>
          <p:nvPr/>
        </p:nvPicPr>
        <p:blipFill>
          <a:blip r:embed="rId2"/>
          <a:stretch>
            <a:fillRect/>
          </a:stretch>
        </p:blipFill>
        <p:spPr>
          <a:xfrm>
            <a:off x="6442710" y="286604"/>
            <a:ext cx="1924050" cy="552450"/>
          </a:xfrm>
          <a:prstGeom prst="rect">
            <a:avLst/>
          </a:prstGeom>
        </p:spPr>
      </p:pic>
      <p:pic>
        <p:nvPicPr>
          <p:cNvPr id="55298" name="Picture 2" descr="http://www.shrm.org/HRStandards/PublishingImages/ANSI_Accredited_Standards_Developer-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9270" y="924772"/>
            <a:ext cx="1276350" cy="86677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822959" y="1845734"/>
            <a:ext cx="7543801" cy="4023360"/>
          </a:xfrm>
        </p:spPr>
        <p:txBody>
          <a:bodyPr>
            <a:normAutofit fontScale="70000" lnSpcReduction="20000"/>
          </a:bodyPr>
          <a:lstStyle/>
          <a:p>
            <a:r>
              <a:rPr lang="en-US" b="1" dirty="0"/>
              <a:t>Published Standards </a:t>
            </a:r>
          </a:p>
          <a:p>
            <a:r>
              <a:rPr lang="en-US" dirty="0">
                <a:hlinkClick r:id="rId4"/>
              </a:rPr>
              <a:t>ANSI/SHRM 09001.2012, Performance Management</a:t>
            </a:r>
            <a:endParaRPr lang="en-US" dirty="0"/>
          </a:p>
          <a:p>
            <a:r>
              <a:rPr lang="en-US" dirty="0"/>
              <a:t>Designed as a proposed set of minimum elements of a performance management system in three areas - goal setting, performance review and performance improvement plans.</a:t>
            </a:r>
          </a:p>
          <a:p>
            <a:r>
              <a:rPr lang="en-US" dirty="0">
                <a:hlinkClick r:id="rId5"/>
              </a:rPr>
              <a:t>ANSI/SHRM 06001.2012, Cost-per-Hire</a:t>
            </a:r>
            <a:r>
              <a:rPr lang="en-US" dirty="0"/>
              <a:t/>
            </a:r>
            <a:br>
              <a:rPr lang="en-US" dirty="0"/>
            </a:br>
            <a:r>
              <a:rPr lang="en-US" dirty="0"/>
              <a:t/>
            </a:r>
            <a:br>
              <a:rPr lang="en-US" dirty="0"/>
            </a:br>
            <a:r>
              <a:rPr lang="en-US" dirty="0"/>
              <a:t>Designed as a tool to allow an organization to determine accurate and comparable costs of recruitment through a standard algorithm to calculate the recruiting costs to be incorporated into cost-per-hire. Standard is structured at a high level. Specific consideration and responses are also addressed for consideration by individual organizations based on specific hiring environments and requirements. Errata: On page 16 of the standard, in Table 4, the first column should be labeled "Internal Costs", not "External Costs" </a:t>
            </a:r>
          </a:p>
          <a:p>
            <a:r>
              <a:rPr lang="en-US" dirty="0">
                <a:hlinkClick r:id="rId6"/>
              </a:rPr>
              <a:t>ASIS/SHRM WPVI.1-2011, Workplace Violence Prevention and Intervention Standard (In conjunction with ASIS)</a:t>
            </a:r>
            <a:endParaRPr lang="en-US" dirty="0"/>
          </a:p>
          <a:p>
            <a:r>
              <a:rPr lang="en-US" dirty="0"/>
              <a:t>Provides an overview of general security policies, processes, and protocols that organizations can adopt to help prevent threatening behavior and violence affecting the workplace and better respond to and resolve security incidents involving threats and episodes of actual violence.</a:t>
            </a:r>
          </a:p>
          <a:p>
            <a:r>
              <a:rPr lang="en-US" dirty="0"/>
              <a:t>- See more at: http://www.shrm.org/hrstandards/publishedstandards/pages/default.aspx#sthash.uRgtwOmX.dpuf</a:t>
            </a:r>
          </a:p>
          <a:p>
            <a:endParaRPr lang="en-US" dirty="0"/>
          </a:p>
        </p:txBody>
      </p:sp>
      <p:pic>
        <p:nvPicPr>
          <p:cNvPr id="55300" name="Picture 4" descr="SHRM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762779"/>
            <a:ext cx="2333625"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047877"/>
      </p:ext>
    </p:extLst>
  </p:cSld>
  <p:clrMapOvr>
    <a:masterClrMapping/>
  </p:clrMapOvr>
  <mc:AlternateContent xmlns:mc="http://schemas.openxmlformats.org/markup-compatibility/2006" xmlns:p14="http://schemas.microsoft.com/office/powerpoint/2010/main">
    <mc:Choice Requires="p14">
      <p:transition spd="slow" p14:dur="2000" advTm="231512"/>
    </mc:Choice>
    <mc:Fallback xmlns="">
      <p:transition spd="slow" advTm="231512"/>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134870"/>
            <a:ext cx="6476999" cy="5957469"/>
          </a:xfrm>
          <a:prstGeom prst="rect">
            <a:avLst/>
          </a:prstGeom>
          <a:effectLst>
            <a:softEdge rad="38100"/>
          </a:effectLst>
        </p:spPr>
      </p:pic>
    </p:spTree>
    <p:extLst>
      <p:ext uri="{BB962C8B-B14F-4D97-AF65-F5344CB8AC3E}">
        <p14:creationId xmlns:p14="http://schemas.microsoft.com/office/powerpoint/2010/main" val="25353500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270759" y="217158"/>
            <a:ext cx="3755145" cy="5907415"/>
          </a:xfrm>
          <a:prstGeom prst="rect">
            <a:avLst/>
          </a:prstGeom>
        </p:spPr>
      </p:pic>
      <p:pic>
        <p:nvPicPr>
          <p:cNvPr id="3" name="Picture 2"/>
          <p:cNvPicPr>
            <a:picLocks noChangeAspect="1"/>
          </p:cNvPicPr>
          <p:nvPr/>
        </p:nvPicPr>
        <p:blipFill>
          <a:blip r:embed="rId4"/>
          <a:stretch>
            <a:fillRect/>
          </a:stretch>
        </p:blipFill>
        <p:spPr>
          <a:xfrm>
            <a:off x="1130692" y="179059"/>
            <a:ext cx="3140067" cy="5983615"/>
          </a:xfrm>
          <a:prstGeom prst="rect">
            <a:avLst/>
          </a:prstGeom>
        </p:spPr>
      </p:pic>
      <p:sp>
        <p:nvSpPr>
          <p:cNvPr id="4" name="Rectangle 3"/>
          <p:cNvSpPr/>
          <p:nvPr/>
        </p:nvSpPr>
        <p:spPr>
          <a:xfrm rot="16200000">
            <a:off x="-1983491" y="2671102"/>
            <a:ext cx="4890313"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FREE Calculators</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624374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91156" cy="1480291"/>
          </a:xfrm>
        </p:spPr>
        <p:txBody>
          <a:bodyPr/>
          <a:lstStyle/>
          <a:p>
            <a:r>
              <a:rPr lang="en-US" dirty="0" smtClean="0">
                <a:hlinkClick r:id="rId3"/>
              </a:rPr>
              <a:t>Calculators</a:t>
            </a:r>
            <a:endParaRPr lang="en-US" dirty="0"/>
          </a:p>
        </p:txBody>
      </p:sp>
      <p:sp>
        <p:nvSpPr>
          <p:cNvPr id="8" name="Content Placeholder 7"/>
          <p:cNvSpPr>
            <a:spLocks noGrp="1"/>
          </p:cNvSpPr>
          <p:nvPr>
            <p:ph sz="half" idx="1"/>
          </p:nvPr>
        </p:nvSpPr>
        <p:spPr>
          <a:xfrm>
            <a:off x="3581400" y="1847921"/>
            <a:ext cx="460070" cy="4400434"/>
          </a:xfrm>
        </p:spPr>
        <p:txBody>
          <a:bodyPr/>
          <a:lstStyle/>
          <a:p>
            <a:pPr algn="r"/>
            <a:r>
              <a:rPr lang="en-US" dirty="0" smtClean="0"/>
              <a:t>8</a:t>
            </a:r>
          </a:p>
          <a:p>
            <a:pPr algn="r"/>
            <a:r>
              <a:rPr lang="en-US" dirty="0" smtClean="0"/>
              <a:t>18</a:t>
            </a:r>
          </a:p>
          <a:p>
            <a:pPr algn="r"/>
            <a:r>
              <a:rPr lang="en-US" dirty="0" smtClean="0"/>
              <a:t>17</a:t>
            </a:r>
          </a:p>
          <a:p>
            <a:pPr algn="r"/>
            <a:r>
              <a:rPr lang="en-US" dirty="0" smtClean="0"/>
              <a:t>1</a:t>
            </a:r>
          </a:p>
          <a:p>
            <a:pPr algn="r"/>
            <a:r>
              <a:rPr lang="en-US" dirty="0" smtClean="0"/>
              <a:t>8</a:t>
            </a:r>
          </a:p>
          <a:p>
            <a:pPr algn="r"/>
            <a:r>
              <a:rPr lang="en-US" dirty="0" smtClean="0"/>
              <a:t>8</a:t>
            </a:r>
          </a:p>
          <a:p>
            <a:pPr algn="r"/>
            <a:r>
              <a:rPr lang="en-US" dirty="0"/>
              <a:t>1</a:t>
            </a:r>
            <a:endParaRPr lang="en-US" dirty="0" smtClean="0"/>
          </a:p>
          <a:p>
            <a:pPr algn="r"/>
            <a:r>
              <a:rPr lang="en-US" dirty="0" smtClean="0"/>
              <a:t>18</a:t>
            </a:r>
          </a:p>
          <a:p>
            <a:pPr algn="r"/>
            <a:r>
              <a:rPr lang="en-US" dirty="0" smtClean="0"/>
              <a:t>37</a:t>
            </a:r>
          </a:p>
          <a:p>
            <a:pPr algn="r"/>
            <a:endParaRPr lang="en-US" dirty="0"/>
          </a:p>
        </p:txBody>
      </p:sp>
      <p:sp>
        <p:nvSpPr>
          <p:cNvPr id="9" name="Content Placeholder 8"/>
          <p:cNvSpPr>
            <a:spLocks noGrp="1"/>
          </p:cNvSpPr>
          <p:nvPr>
            <p:ph sz="half" idx="2"/>
          </p:nvPr>
        </p:nvSpPr>
        <p:spPr>
          <a:xfrm>
            <a:off x="4191000" y="1845734"/>
            <a:ext cx="4524022" cy="4402665"/>
          </a:xfrm>
        </p:spPr>
        <p:txBody>
          <a:bodyPr/>
          <a:lstStyle/>
          <a:p>
            <a:r>
              <a:rPr lang="en-US" dirty="0" smtClean="0"/>
              <a:t>Benefits</a:t>
            </a:r>
          </a:p>
          <a:p>
            <a:r>
              <a:rPr lang="en-US" dirty="0" smtClean="0"/>
              <a:t>Business Leadership</a:t>
            </a:r>
          </a:p>
          <a:p>
            <a:r>
              <a:rPr lang="en-US" dirty="0" smtClean="0"/>
              <a:t>Compensation</a:t>
            </a:r>
          </a:p>
          <a:p>
            <a:r>
              <a:rPr lang="en-US" dirty="0" smtClean="0"/>
              <a:t>Consultants</a:t>
            </a:r>
          </a:p>
          <a:p>
            <a:r>
              <a:rPr lang="en-US" dirty="0" smtClean="0"/>
              <a:t>Diversity</a:t>
            </a:r>
          </a:p>
          <a:p>
            <a:r>
              <a:rPr lang="en-US" dirty="0" smtClean="0"/>
              <a:t>Employee Relations</a:t>
            </a:r>
          </a:p>
          <a:p>
            <a:r>
              <a:rPr lang="en-US" dirty="0" smtClean="0"/>
              <a:t>Labor Relations</a:t>
            </a:r>
          </a:p>
          <a:p>
            <a:r>
              <a:rPr lang="en-US" dirty="0" smtClean="0"/>
              <a:t>Organizational &amp; Employee Development</a:t>
            </a:r>
          </a:p>
          <a:p>
            <a:r>
              <a:rPr lang="en-US" dirty="0" smtClean="0"/>
              <a:t>Staffing Management</a:t>
            </a:r>
            <a:endParaRPr lang="en-US" dirty="0"/>
          </a:p>
        </p:txBody>
      </p:sp>
      <p:pic>
        <p:nvPicPr>
          <p:cNvPr id="10" name="Picture 9"/>
          <p:cNvPicPr>
            <a:picLocks noChangeAspect="1"/>
          </p:cNvPicPr>
          <p:nvPr/>
        </p:nvPicPr>
        <p:blipFill>
          <a:blip r:embed="rId4"/>
          <a:stretch>
            <a:fillRect/>
          </a:stretch>
        </p:blipFill>
        <p:spPr>
          <a:xfrm>
            <a:off x="589796" y="1845734"/>
            <a:ext cx="2724400" cy="4402666"/>
          </a:xfrm>
          <a:prstGeom prst="rect">
            <a:avLst/>
          </a:prstGeom>
        </p:spPr>
      </p:pic>
      <p:sp>
        <p:nvSpPr>
          <p:cNvPr id="11" name="TextBox 10"/>
          <p:cNvSpPr txBox="1"/>
          <p:nvPr/>
        </p:nvSpPr>
        <p:spPr>
          <a:xfrm>
            <a:off x="6172199" y="228600"/>
            <a:ext cx="2530385" cy="2072679"/>
          </a:xfrm>
          <a:prstGeom prst="rect">
            <a:avLst/>
          </a:prstGeom>
          <a:noFill/>
        </p:spPr>
        <p:txBody>
          <a:bodyPr wrap="square" rtlCol="0">
            <a:spAutoFit/>
          </a:bodyPr>
          <a:lstStyle/>
          <a:p>
            <a:r>
              <a:rPr lang="en-US" i="1" dirty="0" smtClean="0">
                <a:solidFill>
                  <a:srgbClr val="0070C0"/>
                </a:solidFill>
              </a:rPr>
              <a:t>COMING SOON:</a:t>
            </a:r>
          </a:p>
          <a:p>
            <a:pPr marL="285750" indent="-285750">
              <a:buFont typeface="Arial" panose="020B0604020202020204" pitchFamily="34" charset="0"/>
              <a:buChar char="•"/>
            </a:pPr>
            <a:r>
              <a:rPr lang="en-US" i="1" dirty="0" smtClean="0">
                <a:solidFill>
                  <a:srgbClr val="0070C0"/>
                </a:solidFill>
              </a:rPr>
              <a:t>Ethics &amp; Sustainability</a:t>
            </a:r>
          </a:p>
          <a:p>
            <a:pPr marL="285750" indent="-285750">
              <a:buFont typeface="Arial" panose="020B0604020202020204" pitchFamily="34" charset="0"/>
              <a:buChar char="•"/>
            </a:pPr>
            <a:r>
              <a:rPr lang="en-US" i="1" dirty="0" smtClean="0">
                <a:solidFill>
                  <a:srgbClr val="0070C0"/>
                </a:solidFill>
              </a:rPr>
              <a:t>Global HR</a:t>
            </a:r>
          </a:p>
          <a:p>
            <a:pPr marL="285750" indent="-285750">
              <a:buFont typeface="Arial" panose="020B0604020202020204" pitchFamily="34" charset="0"/>
              <a:buChar char="•"/>
            </a:pPr>
            <a:r>
              <a:rPr lang="en-US" i="1" dirty="0" smtClean="0">
                <a:solidFill>
                  <a:srgbClr val="0070C0"/>
                </a:solidFill>
              </a:rPr>
              <a:t>Safety &amp; Security</a:t>
            </a:r>
          </a:p>
          <a:p>
            <a:pPr marL="285750" indent="-285750">
              <a:buFont typeface="Arial" panose="020B0604020202020204" pitchFamily="34" charset="0"/>
              <a:buChar char="•"/>
            </a:pPr>
            <a:r>
              <a:rPr lang="en-US" i="1" dirty="0" smtClean="0">
                <a:solidFill>
                  <a:srgbClr val="0070C0"/>
                </a:solidFill>
              </a:rPr>
              <a:t>Technology</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3" name="Rectangle 2"/>
          <p:cNvSpPr/>
          <p:nvPr/>
        </p:nvSpPr>
        <p:spPr>
          <a:xfrm>
            <a:off x="6933518" y="3009912"/>
            <a:ext cx="1764288" cy="122476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a:r>
              <a:rPr lang="en-US" sz="72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116</a:t>
            </a:r>
            <a:endParaRPr lang="en-US" sz="7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TextBox 3"/>
          <p:cNvSpPr txBox="1"/>
          <p:nvPr/>
        </p:nvSpPr>
        <p:spPr>
          <a:xfrm>
            <a:off x="2992390" y="5851811"/>
            <a:ext cx="4849776" cy="276999"/>
          </a:xfrm>
          <a:prstGeom prst="rect">
            <a:avLst/>
          </a:prstGeom>
          <a:noFill/>
        </p:spPr>
        <p:txBody>
          <a:bodyPr wrap="square" rtlCol="0">
            <a:spAutoFit/>
          </a:bodyPr>
          <a:lstStyle/>
          <a:p>
            <a:r>
              <a:rPr lang="en-US" sz="1200" dirty="0">
                <a:solidFill>
                  <a:srgbClr val="002060"/>
                </a:solidFill>
                <a:hlinkClick r:id="rId3"/>
              </a:rPr>
              <a:t>http://</a:t>
            </a:r>
            <a:r>
              <a:rPr lang="en-US" sz="1200" dirty="0" smtClean="0">
                <a:solidFill>
                  <a:srgbClr val="002060"/>
                </a:solidFill>
                <a:hlinkClick r:id="rId3"/>
              </a:rPr>
              <a:t>www.shrm.org/templatestools/samples/metrics/pages/default.aspx</a:t>
            </a:r>
            <a:r>
              <a:rPr lang="en-US" sz="1200" dirty="0" smtClean="0">
                <a:solidFill>
                  <a:srgbClr val="002060"/>
                </a:solidFill>
              </a:rPr>
              <a:t> </a:t>
            </a:r>
            <a:endParaRPr lang="en-US" sz="1200" dirty="0">
              <a:solidFill>
                <a:srgbClr val="002060"/>
              </a:solidFill>
            </a:endParaRPr>
          </a:p>
        </p:txBody>
      </p:sp>
    </p:spTree>
    <p:extLst>
      <p:ext uri="{BB962C8B-B14F-4D97-AF65-F5344CB8AC3E}">
        <p14:creationId xmlns:p14="http://schemas.microsoft.com/office/powerpoint/2010/main" val="47788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383" y="524320"/>
            <a:ext cx="8094133" cy="1133701"/>
          </a:xfrm>
        </p:spPr>
        <p:txBody>
          <a:bodyPr>
            <a:noAutofit/>
          </a:bodyPr>
          <a:lstStyle/>
          <a:p>
            <a:pPr lvl="0">
              <a:defRPr/>
            </a:pPr>
            <a:r>
              <a:rPr lang="en-US" sz="6000" dirty="0"/>
              <a:t/>
            </a:r>
            <a:br>
              <a:rPr lang="en-US" sz="6000" dirty="0"/>
            </a:br>
            <a:r>
              <a:rPr lang="en-US" sz="1000" b="1" dirty="0">
                <a:solidFill>
                  <a:schemeClr val="bg1">
                    <a:lumMod val="65000"/>
                  </a:schemeClr>
                </a:solidFill>
                <a:latin typeface="Arial" charset="0"/>
                <a:ea typeface="ＭＳ Ｐゴシック" charset="0"/>
                <a:cs typeface="ＭＳ Ｐゴシック" charset="0"/>
              </a:rPr>
              <a:t/>
            </a:r>
            <a:br>
              <a:rPr lang="en-US" sz="1000" b="1" dirty="0">
                <a:solidFill>
                  <a:schemeClr val="bg1">
                    <a:lumMod val="65000"/>
                  </a:schemeClr>
                </a:solidFill>
                <a:latin typeface="Arial" charset="0"/>
                <a:ea typeface="ＭＳ Ｐゴシック" charset="0"/>
                <a:cs typeface="ＭＳ Ｐゴシック" charset="0"/>
              </a:rPr>
            </a:br>
            <a:r>
              <a:rPr lang="en-US" sz="1000" b="1" dirty="0" smtClean="0">
                <a:solidFill>
                  <a:schemeClr val="bg1">
                    <a:lumMod val="65000"/>
                  </a:schemeClr>
                </a:solidFill>
                <a:latin typeface="Arial" charset="0"/>
                <a:ea typeface="ＭＳ Ｐゴシック" charset="0"/>
                <a:cs typeface="ＭＳ Ｐゴシック" charset="0"/>
              </a:rPr>
              <a:t/>
            </a:r>
            <a:br>
              <a:rPr lang="en-US" sz="1000" b="1" dirty="0" smtClean="0">
                <a:solidFill>
                  <a:schemeClr val="bg1">
                    <a:lumMod val="65000"/>
                  </a:schemeClr>
                </a:solidFill>
                <a:latin typeface="Arial" charset="0"/>
                <a:ea typeface="ＭＳ Ｐゴシック" charset="0"/>
                <a:cs typeface="ＭＳ Ｐゴシック" charset="0"/>
              </a:rPr>
            </a:br>
            <a:r>
              <a:rPr lang="en-US" sz="2700" dirty="0" smtClean="0"/>
              <a:t/>
            </a:r>
            <a:br>
              <a:rPr lang="en-US" sz="2700" dirty="0" smtClean="0"/>
            </a:br>
            <a:r>
              <a:rPr lang="en-US" b="1" dirty="0"/>
              <a:t>Title</a:t>
            </a:r>
            <a:r>
              <a:rPr lang="en-US" sz="2700" dirty="0" smtClean="0"/>
              <a:t> </a:t>
            </a:r>
            <a:r>
              <a:rPr lang="en-US" b="1" dirty="0"/>
              <a:t>Slide</a:t>
            </a:r>
            <a:r>
              <a:rPr lang="en-US" sz="2700" dirty="0" smtClean="0"/>
              <a:t> </a:t>
            </a:r>
            <a:r>
              <a:rPr lang="en-US" b="1" dirty="0"/>
              <a:t>Visual</a:t>
            </a:r>
            <a:r>
              <a:rPr lang="en-US" sz="2700" dirty="0" smtClean="0"/>
              <a:t> </a:t>
            </a:r>
            <a:r>
              <a:rPr lang="en-US" b="1" dirty="0"/>
              <a:t>as</a:t>
            </a:r>
            <a:r>
              <a:rPr lang="en-US" sz="2700" dirty="0" smtClean="0"/>
              <a:t> </a:t>
            </a:r>
            <a:r>
              <a:rPr lang="en-US" b="1" dirty="0"/>
              <a:t>it</a:t>
            </a:r>
            <a:r>
              <a:rPr lang="en-US" sz="2700" dirty="0" smtClean="0"/>
              <a:t> </a:t>
            </a:r>
            <a:r>
              <a:rPr lang="en-US" b="1" dirty="0"/>
              <a:t>relates</a:t>
            </a:r>
            <a:r>
              <a:rPr lang="en-US" sz="2700" dirty="0" smtClean="0"/>
              <a:t> </a:t>
            </a:r>
            <a:r>
              <a:rPr lang="en-US" b="1" dirty="0"/>
              <a:t>to</a:t>
            </a:r>
            <a:r>
              <a:rPr lang="en-US" sz="2700" dirty="0" smtClean="0"/>
              <a:t> </a:t>
            </a:r>
            <a:r>
              <a:rPr lang="en-US" b="1" dirty="0"/>
              <a:t>ROI</a:t>
            </a:r>
          </a:p>
        </p:txBody>
      </p:sp>
      <p:sp>
        <p:nvSpPr>
          <p:cNvPr id="7" name="Content Placeholder 6"/>
          <p:cNvSpPr>
            <a:spLocks noGrp="1"/>
          </p:cNvSpPr>
          <p:nvPr>
            <p:ph sz="half" idx="1"/>
          </p:nvPr>
        </p:nvSpPr>
        <p:spPr>
          <a:xfrm>
            <a:off x="457200" y="2002856"/>
            <a:ext cx="4595246" cy="4016943"/>
          </a:xfrm>
        </p:spPr>
        <p:txBody>
          <a:bodyPr>
            <a:noAutofit/>
          </a:bodyPr>
          <a:lstStyle/>
          <a:p>
            <a:pPr marL="0" indent="0">
              <a:buNone/>
            </a:pPr>
            <a:r>
              <a:rPr lang="en-US" sz="3200" b="1" dirty="0"/>
              <a:t>Reconnaissance</a:t>
            </a:r>
            <a:r>
              <a:rPr lang="en-US" sz="3200" dirty="0"/>
              <a:t> …is the </a:t>
            </a:r>
            <a:r>
              <a:rPr lang="en-US" sz="3200" i="1" dirty="0">
                <a:effectLst>
                  <a:outerShdw blurRad="38100" dist="38100" dir="2700000" algn="tl">
                    <a:srgbClr val="000000">
                      <a:alpha val="43137"/>
                    </a:srgbClr>
                  </a:outerShdw>
                </a:effectLst>
              </a:rPr>
              <a:t>military</a:t>
            </a:r>
            <a:r>
              <a:rPr lang="en-US" sz="3200" dirty="0"/>
              <a:t> term for exploring beyond the area occupied by friendly forces to gain vital information about enemy forces or features of the environment for later analysis and/or dissemination.</a:t>
            </a:r>
          </a:p>
        </p:txBody>
      </p:sp>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549446" y="1833676"/>
            <a:ext cx="2845708" cy="18936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AutoShape 2" descr="data:image/jpeg;base64,/9j/4AAQSkZJRgABAQAAAQABAAD/2wCEAAkGBxQQEBUUEBQWFRQVFxgWFhQXFRcXFRQaFBQWFhcXFxcYHCggGBolGxgUITEhJSkvLy4uFx8zODMsNygtLisBCgoKDg0OGhAQGywkICQsLCwsLCwsLCwsLC8sLCwsLCwsLCwsLCwsLCwsLCwsLCwsLCwsLCwsLCwsLCwsLCwsLP/AABEIALcBEwMBIgACEQEDEQH/xAAcAAAABwEBAAAAAAAAAAAAAAAAAQIDBQYHBAj/xAA8EAACAQIEBAQDBwMEAgIDAAABAgADEQQSITEFBkFREyJhcTKBkQdCUqGxwdEUYnIVIzPwguHC8SSisv/EABoBAAMBAQEBAAAAAAAAAAAAAAABAgMEBQb/xAArEQACAgICAQIFAwUAAAAAAAAAAQIRAyESMQQiQRMUMlFhQoGhBVJxkcH/2gAMAwEAAhEDEQA/ALgsWsSoixPXIFrFiJWKETAUIYhQxEMVBAIIgDhwocADgEEEADggggAIIIIACFBBAAoIILwAKFDhRgFChmFAAokxUIxiEmJMUYRjAQYkxUSYwEmIYRZiTKAZaNkR5hG2EpANQRVoJQqO4RYiBFiYDFiLEQIsRAHDEKGIhhiHChwAOHEw4AHDibw4gDghQQAOCFCgAZhXggjAEEKCAAgMEKAAhQQRgEYRhmJMEIIwjDMIxgIhGKiTGAkxJiokygG2jbR0xsxoBuCHClCO4RYiFixMQFiKEQIoRDFQ4QhwGCKETDiAOCCCABwQoIAHBCggAcKCCAAggggAIIUEYgQQQoACCFBAAjChwowCMSYoxJgAmEYcIxgJiTFGJMoBBiGizEGMBFoIDBKEdgi1iBFiZALEMRMVEMOKhIpOwvHmoFRdiFHrM5TjH6mNJvoahzlrcVp0yCVzITbMWsD3ygfvHBxXDEEiqq9bMcpA+ZmPzWMpwa7H4JxjjOEIuMVS9i2unYDWdFGsrqGQhlOoI2M1hkjP6WJpocghQ5oIEENFLGyi5PSSRwaUEL1iCbaL0H8mZZcscauQ4xcnSI1VJNgLn0jWOxNOgpas6rYXyg3bT0G0huKczPlslk1IOXTN72lN4vUarnF7nKTuABYb3PWeXP8Aqbk6xqvyz1If02o8sj/ZHQ/NGMvnFfClb/B5Qtr7atn2+fpNAwmJWqiunwsAR8/eYLUf9peuC/aZQoYdKb4aoXpKFurIEaw3N9b39PnN8PktP1dHmOiX49zHiVrtTwaUXRAAzMbvn+8pTMuWx0633k3y5xN8VQz1EFOopIdFOYL+E36XHQ6iY1j8d49epVItnZnt2zG9tJe+Q6LGkxpV1p1c2lNtFcAD72wO+hkPzJRd/wDTXDhWSXG/3L5eCcmH4icwp4lDTqHQMBofU9LeoknUwTC5FmA3Km9vedmHy8WXp0/sxZvHnie/9ro54UEKdRgCAwQjAAoRhmEYAJiTFRJlIAjEGLiTGAgxJijEmMQiCCCMDrEWIgRaMt/Mfl1mGScYR5SKjFt0hV530MGLAufl/Mp3MHPCUAUWi6kagsoA0667yCX7Si2hHz2nn5PKnNehUbRhGL9TNRrYhUX41QeshMXj1Y+SrSJ2vlYn67CUHE81eIbsdOwkfj+LUmUlBlb8QYrr+k4uMm9mtxS0XavyRh8Vq2KbMemZW/IgGRHEfstogXXE2P8AdT0+t5RvEZhmzNfvmP5RX+vYmktkrOAel7j6GaVJHHexPEuCmgbrUVrHdSQRaWTkLm04cmhWtkbVGYEhW7WDDQzg4VxXxKZOJpKxOisoCnTckDQyv8TQBzk23FuktTV6dM2qtmx1uPVtDTbChf7lINu/x6+0hcXzU71Dkcso0IyimCRuQoFwPcmZjheIOr3zHrY/hvO3DY05wSSehPf1mcpT92y017I3nC8203pA0wA5XVRbym2xtIPG8RqVmIck3lI4BibO4JsDlP00ljp45RqDrOLLNt7Z6GBJRtI5eI8tY2xcYdyh1XLlY2O3lBvIIcGxNcELTy238Q5PyOt/lLvU5tq5VHiWA7W/OQ/MXPZSkFZsxPQAXY9yYLj+krlPi+TSRBVeUadNR4tc5uoUAAH0vvKVxmilKsy03DgW8w9tQbdZ1cW4zUrXLtp2Gw/mFQ4DVel4iUxa199Tp0E6Yco7kzgmoZPTjj17jWFNwJfeWkw5oDPUdKuY30BQDpa1jfa+8qfLnCBVTxKj5EuQAPi039pbeFcv4QtriKqDfTKyn3B2+UyzSi/TZt4mOUH8Stfyd9TiTsqqzXVC2X5mWLlrjFSmpFMZlvc+5t1kdwnBYUVctWoSgBN/hv6adZbcFW4dSH+2Avza5+pnPDE+1Kjuz5rXFxbX+Dsx2JoFM1UhGte43+Yle/1igSArHUZrkgADuSbWAFzKn9pPElFNjSdiGIUX3F95m1PH1bWDEjsTofSengz5eHZ5eaEISpI33AYinX/4aiP/AIm4+tt442mh3mQcq8VbD+JVOhCinTQXtmdgSSPQA/WXrh3MmKcZ64Xwb2NV1Cqvs9vy1m8fNnF1JWZfDTWiyWiTILG88YFQxos5qMMpYJmGnRQzABT6DWV4c9UKdS966Iw+HKlRAwt5gC2ZVP4QZovOuVcdfyJ4qXZfTEyP4VzBhsTlFKvSJbfMWpNf0V1N/kZ0YvGLTNjex2P8zph5WOWrI4MfMQYq8SZ0RkmrRDVdiTEmKMSZSEIgggjAdxNcU0Z22VSx+QvM/p8ZeqpqsSC1YsLHYBQABLzxelnw9VRu1Nx/+pmNNjmprSsLgEtboddf0nneZdxNcbpM1bGY3DYzDEYkKv8AcWClfUHvM5x/KtyxwdVKwGuTMq1bd8pOsjeaeIf1D50ULTAHlXa/Vj6yFw1ZrgicUVS0XKak9kvXwFah/wAiMB1uDp79pz1aub0EmuG8yVqS5WbOh3RtQR7wsSq1btRWnnP3X8rj2I8rfOxgpfciejjFEZVuQe4HT3jQWkWFyfUXjOKp1QbOCCNxtEYTQ6jXpBtpGa2yxBAoABFhtILHPdmIk9wnl/GYkXp08qfjc5Qfa+p+UtnB/s6pLZsW3ika5FuE+Z0LSsXjTls3lNGSrUsdJ1YRXqOEpqzMxsFUXJmyYvkTBVahqGllJtdUYounWw2ndwflrDYRy9CnZiLXLMxA9LnSdHykm9sy5EPwXlZKOHzV0vXawtnuqkmygWt3F/aQnPtalhXWlQFnC5nJJIsdF36nUzQ8Tul9s1z7KrH+JiPOHE/HxVZ82YZ8inplU2FvSLyccIwpJFxySvsi62OqVGOaowVexte/SP8ADsGXDMdTawvrv/6nDhRf6k/xL/wnhYp0E/E1y36fzOF66OjGuXZUV4LUc2Oi31tuRfW0uFPDuKbZKlmzKUXSyqtvJb1A1953DA/CB7nufSSwwRC7Lb8Okyb5dnXixxhdGYcU4ZUSo5QE02YlbdL6kEe95yLUdGFmZSb31vt19ZpxwOpFvKb27gjdfWVDjuACMGA2N/5jUr0zKeJRuUSLo8zVKYy1AG7MNL36yZ4fzKHIUCxNrX9fWUbiRsxHS9x6XEewj6D5iW8MGro5/mJr3J7mHihqnI2hViCp3FtNZFUqlgZoHKWCocUwrU8Qg8akQBWAAqZL6ebra2XWWmhyZgkUKKIPuzm/qdZ2Y/FbiuPRhLI5O2ZfwTiaUjmeiK1jcXcqgPqB8Ub5h5lr41gKreRdFpqMqL/is0HEfZ5Q8S9J2pod6dsw/wDEnUSv4zkPE0WvQKVV3Gyt81Oh+smXi5E7ofNUVfAYU2udLzn4h5vkdPWSPFa1ei2SumQ2uQVAJHoeonHhcO1cki1l/fpMVCncgcm9I56ROQDsd5OcO5prUk8OrarS/C18y/4tuJwmlbQ6W6doRVephRSbRpPAOasPWVVNTI40Aqae1m2JllGPCDUKR7b+xmFtk7yb4DzC1BgviFkJsVbUD2vtM3FraZqpp6kjXP6lH+6V7EbRp1tIHh3N2Eq02p1arU2BuDkJ/MRVHjNM3NOrnRWCtdSD5trXGs6fF8ucZKMtoieKNXEmIIDBPcOQ6ALzGeN4fw3al+B6g+WYkflNlEzH7Q+GsuLNRLWdQfcgWP6Th8yPov7GkO6KbQexsNop8MjG5Wx7j+IhFIY3Fv2j1p5rbT0DRyvgjrkOo6dx6TnWtUU2sxPbWSLVcu5jb4lm+H6x3YUw8PVdhrp6XnZwzjH9PUV8iOQfhdcw/wDRkYSRoDOzD4dSouL33lRdbQmkjceXeO08bSz09GGj0+qH+OxkrMU5Y4icJiUcHykhXHdSbH6bzarz0cOTmt9jaoOC0KZzz/jKlPGWSoyjw1NgxAvdtd482X4ceQkrLxxh8tNj2p1W+iW/cTzpiSfDF+5/aWvFcfxARh4zkEFSC2a6nca3kZUo0agAKOo9Kl9eu4nn5c6yU6KUaODhFyRYX838Gay6BLC+yr//ACCZQeGYehSsQaml+iHf6dpO4vjAOqm62AJ6qbADMNtR2JnLOW3R14WktsmauPy7RK8TJlZqcSHe/tG14wnW85pRlI6lmivcuC469/W35SE5lN6LH0vIk8bA2vDqY41qb30UDU++wHqZrCMl2Z5M0GnspuJbP7gfW0ewdMuAB+Lc7DQ7yRFFR8Itff5RIa2nfT/7nRfsefXuXr7NfBwxzVan+7W8iAA5QLi4P9xM0yY9wzCmnQp4rOuRapGQ3DXp6mx2O013DVxURXW9mAYX3sRfWej4knXFkv8AAuEYcKdZJmf2vUDnoOBplZSfW9wP1lSwuMFBPIdetu82rjPCaWLpGlWF1OoINipGxB7zJ+dOVBgcmSoHDk5VtZwFtcnoRqBODy8Db5excJUV2tjXc33J+cFDCVKpsSqDctUYIo+sRapayCxnM+e9mJv2InJoStEzR4RSLWbGUR6hajgfMASz8P5GomxPEKRzC4y03/cyghio2HuJaOWeZhh6bJUpBze6texUdZnJOtGkXFvZYanKuDwzXr8QSx6Cmc3yF4jjfE6DNQwmCU5BUUs7fHUZiBma22l7CUzH1zWd6h2J0B/ISZ5FwRqYtCdbEsf/ABH8y8cPXFDctOjWW3gggn0BzDwlE+0vEBHpXBsVO3oZehKr9pGB8XCh7a03v8mBB/O05vIjyxtFRdOzO8RiVZLgg7e+846jWjXg2hOdZ4yikat8hiousJZ0CIKXawlJiFYZbtO6iLC048NuZ0Xg2TI6lE1zlbiviUaKuRnZBbe3luNSdtpjyNYSe5Z4sVFNNcysbHplY6g/96zSGSUdxKgr+o2N6ZBII1EYqYdGN2RWO1yoP6iV3AcyVKVenh6p8QO18x+NRTN1F+oPr2kpjeYaQrCmxYMbsxAWy6dhrb2nT83/AHRH8L8nNzLwCliMO65FUgZgyqoOmu4ExCvWanmFtUNj8p6HwreIt1KOtr3Vr6dyOn1mIc78JbDYyoD8FTzKemusz8hwyRUofuCi46ZEYHHFy4IAyqW+k56WJKm4+nQ36EdYlRkRm/HZbddNWPttOPxT0E50hNliwOHTEmy1RTP4G/8AiesnKfJpKkipou5ybX26ymYTA1qxC00dydlUXJ9gJcuJYWrhqdPD1Xe6DNUBvmFQrfLfqALAfOZyjvTLi1XRw1+BeHu9x6C0Yx1ZQq06eioLnW5ZzuxP0AjeMxlQplJvbY9fnIZ65U6xqLFNrpDvEB8JHe31H/qDAUyzBVFyx23vc2EbepnFv+7y9/Zdy74lU4qp8FPyoOhe2/rYfmZrCHOSiR7FurcprUwFCgrZTTs4P3WZtWze5JlnpoFUKNgAB8haN4M/7a+wjt56sYJbRADEwwL7SN4xxujhb+KSSN1XUj36COU4x+pgk2d1asqKWchVAuSTYCY/zNxdsZWztbKt1QDot/1M6uc+Z3xaKoAp0wblASS34S59ugkBSNxOHPn5qo9A1QnJbaIaz2Wp8m6+xj7zkqi842OLZ1VcPTVRbUnqZzpRF7CNVqu3tHsFpdjsB+Z2ivRfvSE4jVgi9NPn1M0D7POHFA9Rh0CL+rH9JTcOwAvcXJ37TVeX8P4eGpjuMx/8tZ0eCueW/sPIqid8EIwT2qMB1YjG4YVqT022dSv1ilMWDJaCzCsbRNJ2RtCpIPuJwEy//aTwBg5xNMXQ/wDIB90/i9jM9zWbXrPEy43CTR0J2OiPhLa941aOLMhSGKqZTcTqpNcAxLbWhk5VLdBtGKrBiKttPrHsDiGpsrruNddpFPWuNd53g2HyEoqyb4JxwnGmriSxsrAZdLHpaXXlnjtHF4kHFimmW5RzYXAGxJ69Zm3DlCF2f8DEf5HadWFxSgDTUC0GkzObaRqnGuOqmHdsGUy57XVALk7lgRqbdxIbiXAnxvB6daqQtVQXV2YAEGobLf1G0juQeFpjMSwqZjTVczC5GYk2UafP6Ti41h6lCs9FnfIp8iljly7rYHSVCSjcUFyltlPxPC3OQEWFrsRa4JOvvNH5I+zmjiafi1Ay0/usRdqncgHYes5uH8oYrEUw6IAp2Ltlv8t5qWAoVaOCpUqTKlRFA1AKkgar6ddZnOaSpGixybsiuL4Shwmh42Ep6oDmJ+O1uvpp07zL/wDU2xVEnEqGJYtn1D/Xt2lo544pialPwqi+YtlZQuhUam57bSnvg6zDLkNraZR0H6xRVqxt1ohcQPw7esjcVhr3I36jvLFg+F1arAIjNqBoDYa21PSXrhn2aOzk4h6aIBcZGuz6XsLjT3ltpEpNmU8E4U9dioOVQC1SoR5aSL8TH9h1M03hfO+CoUFpUVqCmq2Vso103YA3uTrOvljlWpXwlZKgFPCMzhQin+orlXI8zfh039JVeZuHYTDsKNMFSmlQg5jcD1O95vjyKP0i4MvGK5ooU8OGpVEd7KApNiL7ll3AAkSv2gjY0c1vvK1gdOxFxK5wjlpqppstKoyMyktbylbi+vteFz3hUw3Eqi0xZCFYL2uNdBG/IlJ0tBxpWTI+0UgklHVx8IDC31kLxni1TF02q1WzOVUE2A206SvYix8wnfUqf/iXHXKPzmE3eyk/Yi8QWHqDEUGKtf7p0nWy5tImnhy+ghehUPPtGCukkBhsyf3rv2YdDOGqbA+gk9k8GjjqLH72QDvr+0TT8y/90jXjXNjsNBJaBEry/wAPOJxFOmNr3b0VdSTNktYWGw0Eq/IXBfAo+K489QaeidPqdZaDPX8PFwhb7ZEnYmCCFOwgcUxxYypi1MlgOOoYEMLg6EHYg9JmfOfIrJmq4UFk3NMasn+PdZpgMUDMsmKORUy06MARe8Q2je803nzlpWpmvQSzrrUA+8OrW7iZjiJ5OTE8cqZpyTOrDUM5t9faNcTr3bKvwroP5j9OtlFgNW6+kZqpZtJkuymRrrtfvJQan5Riquk6aNLKNd5XZNBV2t00hU6i3jxudFFz2ll5H5dNfFI1RfInna+2mwt6m0HVWwbotX2b8MajQaqQQ1RhYHQ5Uvr7Eky94UU2N6ihdfvKDY+h6Rq4Xb29opFU9gPpOd7dlLJqqJQFTsCR6EftOOs4IIsRvod5zeArHym1tzI3EcS8OoA5NiNGO2u0OL9jWGS3TO+hwZcQwquTnS6AEXUgkbjqdtY7juVxqxbMR8NMAL1va8HDeKrTBvYgsLG/pHanGsPVsmchywAAN9YKTSE6c6IupxPKQGRqeU/CANe972klxDjeGw+HL1VuQudVy6m2q2PeTCYGw8xBH9wvKpjnTFNWpgaUWQNa2zDt20jcvwOk32Zdxfn3H41jTolqdM7UqKm9j3I1jHAuUcTVrWNGoANWZ1Kg99W3JmwcK4LQw7VPBUU2axzD9JIjD1kXNUYEDU7bS1kXsjOWOVlc5N4VVwysjODROqoQQ6G/m32EqXG+JJUxOPDKjXVQhIBK5AVOUnbf8pZ+I8z1FZkpqrXDAX3HqLdZnfD8MXxiox0qNlJ731hxe2yZylGivnDGxsNbbe2u0abEg0Fp7Wa/uJrHGOXaFWstOn/t1AhZmAvcCwGYTM+ZODDD4koGzLuDax130lqSkqIjJnJRe9yOk6+GVwCUbcnQ9/ScyLYG0aqFkbOOh0jq9F3RNYmr4WRu5IP0vOfHpmUvTFzbbuOp94zxjFA06RHW5/actbGHwwiCxI1Pp2mdOyrI83tp1k/yRy//AFde7g+FTsznoeyfP9Jx8L4Y9eqtKl8R69B3J9BNg4LwtMJRWlT6fE3V2O7H5zt8bF8SVvpGcnR27bRDRRiCZ6yMhMOJgjEKUxYMZUxYMGA+piwYypi1MljHN9DMJ45h/Dr1lt8NRh+ZtN1BmX8+8NCV6r/js4+YAP5gzi8xelP8lR7Kzg0zEHsIirqxt3h8Ibz5T1BtEqNT7zza2a2HhyC4vsNTJsKlQWuL/nIn+nyH1Op9L7CLprc+0VDskMKi0mY/Efy0mmctqKNBerv5m+ew9gJl+HpNUdVG7EAfMzWEw/hJ5iFAHxMbDaRlfsZVKTpEnTr5j007xvGYvINLayK/1rCpocTTv/kNYqhjMLUNziqRJ/uH5TI3hjlHaaOrDcUXZzlzaamT64qi6AOAygdQCJEipgreapSbTbODf5SEqY5vGUJ/xnfsAB/AhTN9dshOdOJeFiPDwt1A1IFzdmHT5Sw/Z7wCpTb+pxFwx+BD0v8AeN9jFcucBWvXbEVVB1JUbAm+5knzJx3wlKJva0u9UYUm7JXE8WzVQgfU7gGZvxjj5wWMaqqlqZcLWttlsLn3F7iWvlrAkL4zjzt16yg81aNXpakMTU9iQoPy0ij2atJLRoeF4gK5ZqLB0cAqy7HTb3k/wuq1fD2q6XFtd9t/rMC5P5tbAnJUu1A30FsyE/eHf2m48BxqV8OtWj5xluCCNf4PpJknFjUlJGe16xw9eoKn3SQf2P0ktgOFUq4pVqWjI+ew691+usjOcOEV3d6wRgCPMrb6aXHfSO8h4tyoDjyE+WxtcgdZrJ3HkiK3xZJ4Vx/XYl738iKP3/SVLnLhb1HWoguR+YP/AES6U8QlQuygCpsw62BO/e0Txe1Pwb7sbfleTGVOzmnHhL8GXYvDrTpIp/5mJLDsOgE7+C8utXb/AHLqikZtNW62H8zvp8M8biJciyKdu5t0lo4hVFJWb8Kn6xzyeyOqEE9syzjGHVajBPhViFG+k5sJh2dwqi7EgADqe0exZzOx6XNvrLX9nXDc1ZqxGlMWX/Jv4H6zox43OSic0p70WjlXgAwdPzWNV9XPb+0ekmjDJiSZ7cIKKpGQkmIMMmIYyxBXgiLwSgEq8cVocEGSLDRYaCCSyhYaVH7RqF6Kv7qf1EEE5/ISeNlx7MzpIRqpsRrednCqObzN9O5ggnjSZoux7FfGYz42WCCP2GwsNxx6Th6armGxbWx727iS3KtCrxHFZ8ZUaotMFypY5T0Ay7WvBBIl02Jv0j3NvDk8XMihVPQdxK2+A7QQRx2jFNoluUeAirjqKtqua5+QJ/abAvBfAViHvc2Fx8N97QQSMhthk+RJVMQadKydB9ZA4Dh/9RUBqHre0KCZJmuaCSTRZcc4pooX2Hzmb8z0W/1AoljdFDX+cEEuBzvJJvsp/HeFClXdexuPmLzmoZ6X/FUdL75XZQfcA6wQTVbQucrJHCc647D2HjGoo0y1PMCO2us6aPN9LOtRabUagPmCMTTa+5t0ggi4qzZTbLZwqqtdBUoG7Bib6gg39dxHudcUR/SX0OcXHrax/WCCZfro2lFShbFYCwe66swNuy9WMiucuJeHTCDdzr/iv8wQRRVzQ46xlEtm26n9ZrfAcAMNh0pje12PdiLmCCex4UVbZwM7i0SWhQT0RCC0bZoIJSAbzwQQShH/2Q=="/>
          <p:cNvSpPr>
            <a:spLocks noChangeAspect="1" noChangeArrowheads="1"/>
          </p:cNvSpPr>
          <p:nvPr/>
        </p:nvSpPr>
        <p:spPr bwMode="auto">
          <a:xfrm>
            <a:off x="1119188"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dirty="0">
              <a:solidFill>
                <a:prstClr val="black"/>
              </a:solidFill>
            </a:endParaRPr>
          </a:p>
        </p:txBody>
      </p:sp>
      <p:sp>
        <p:nvSpPr>
          <p:cNvPr id="6" name="AutoShape 4" descr="data:image/jpeg;base64,/9j/4AAQSkZJRgABAQAAAQABAAD/2wCEAAkGBxQQEBUUEBQWFRQVFxgWFhQXFRcXFRQaFBQWFhcXFxcYHCggGBolGxgUITEhJSkvLy4uFx8zODMsNygtLisBCgoKDg0OGhAQGywkICQsLCwsLCwsLCwsLC8sLCwsLCwsLCwsLCwsLCwsLCwsLCwsLCwsLCwsLCwsLCwsLCwsLP/AABEIALcBEwMBIgACEQEDEQH/xAAcAAAABwEBAAAAAAAAAAAAAAAAAQIDBQYHBAj/xAA8EAACAQIEBAQDBwMEAgIDAAABAgADEQQSITEFBkFREyJhcTKBkQdCUqGxwdEUYnIVIzPwguHC8SSisv/EABoBAAMBAQEBAAAAAAAAAAAAAAABAgMEBQb/xAArEQACAgICAQIFAwUAAAAAAAAAAQIRAyESMQQiQRMUMlFhQoGhBVJxkcH/2gAMAwEAAhEDEQA/ALgsWsSoixPXIFrFiJWKETAUIYhQxEMVBAIIgDhwocADgEEEADggggAIIIIACFBBAAoIILwAKFDhRgFChmFAAokxUIxiEmJMUYRjAQYkxUSYwEmIYRZiTKAZaNkR5hG2EpANQRVoJQqO4RYiBFiYDFiLEQIsRAHDEKGIhhiHChwAOHEw4AHDibw4gDghQQAOCFCgAZhXggjAEEKCAAgMEKAAhQQRgEYRhmJMEIIwjDMIxgIhGKiTGAkxJiokygG2jbR0xsxoBuCHClCO4RYiFixMQFiKEQIoRDFQ4QhwGCKETDiAOCCCABwQoIAHBCggAcKCCAAggggAIIUEYgQQQoACCFBAAjChwowCMSYoxJgAmEYcIxgJiTFGJMoBBiGizEGMBFoIDBKEdgi1iBFiZALEMRMVEMOKhIpOwvHmoFRdiFHrM5TjH6mNJvoahzlrcVp0yCVzITbMWsD3ygfvHBxXDEEiqq9bMcpA+ZmPzWMpwa7H4JxjjOEIuMVS9i2unYDWdFGsrqGQhlOoI2M1hkjP6WJpocghQ5oIEENFLGyi5PSSRwaUEL1iCbaL0H8mZZcscauQ4xcnSI1VJNgLn0jWOxNOgpas6rYXyg3bT0G0huKczPlslk1IOXTN72lN4vUarnF7nKTuABYb3PWeXP8Aqbk6xqvyz1If02o8sj/ZHQ/NGMvnFfClb/B5Qtr7atn2+fpNAwmJWqiunwsAR8/eYLUf9peuC/aZQoYdKb4aoXpKFurIEaw3N9b39PnN8PktP1dHmOiX49zHiVrtTwaUXRAAzMbvn+8pTMuWx0633k3y5xN8VQz1EFOopIdFOYL+E36XHQ6iY1j8d49epVItnZnt2zG9tJe+Q6LGkxpV1p1c2lNtFcAD72wO+hkPzJRd/wDTXDhWSXG/3L5eCcmH4icwp4lDTqHQMBofU9LeoknUwTC5FmA3Km9vedmHy8WXp0/sxZvHnie/9ro54UEKdRgCAwQjAAoRhmEYAJiTFRJlIAjEGLiTGAgxJijEmMQiCCCMDrEWIgRaMt/Mfl1mGScYR5SKjFt0hV530MGLAufl/Mp3MHPCUAUWi6kagsoA0667yCX7Si2hHz2nn5PKnNehUbRhGL9TNRrYhUX41QeshMXj1Y+SrSJ2vlYn67CUHE81eIbsdOwkfj+LUmUlBlb8QYrr+k4uMm9mtxS0XavyRh8Vq2KbMemZW/IgGRHEfstogXXE2P8AdT0+t5RvEZhmzNfvmP5RX+vYmktkrOAel7j6GaVJHHexPEuCmgbrUVrHdSQRaWTkLm04cmhWtkbVGYEhW7WDDQzg4VxXxKZOJpKxOisoCnTckDQyv8TQBzk23FuktTV6dM2qtmx1uPVtDTbChf7lINu/x6+0hcXzU71Dkcso0IyimCRuQoFwPcmZjheIOr3zHrY/hvO3DY05wSSehPf1mcpT92y017I3nC8203pA0wA5XVRbym2xtIPG8RqVmIck3lI4BibO4JsDlP00ljp45RqDrOLLNt7Z6GBJRtI5eI8tY2xcYdyh1XLlY2O3lBvIIcGxNcELTy238Q5PyOt/lLvU5tq5VHiWA7W/OQ/MXPZSkFZsxPQAXY9yYLj+krlPi+TSRBVeUadNR4tc5uoUAAH0vvKVxmilKsy03DgW8w9tQbdZ1cW4zUrXLtp2Gw/mFQ4DVel4iUxa199Tp0E6Yco7kzgmoZPTjj17jWFNwJfeWkw5oDPUdKuY30BQDpa1jfa+8qfLnCBVTxKj5EuQAPi039pbeFcv4QtriKqDfTKyn3B2+UyzSi/TZt4mOUH8Stfyd9TiTsqqzXVC2X5mWLlrjFSmpFMZlvc+5t1kdwnBYUVctWoSgBN/hv6adZbcFW4dSH+2Avza5+pnPDE+1Kjuz5rXFxbX+Dsx2JoFM1UhGte43+Yle/1igSArHUZrkgADuSbWAFzKn9pPElFNjSdiGIUX3F95m1PH1bWDEjsTofSengz5eHZ5eaEISpI33AYinX/4aiP/AIm4+tt442mh3mQcq8VbD+JVOhCinTQXtmdgSSPQA/WXrh3MmKcZ64Xwb2NV1Cqvs9vy1m8fNnF1JWZfDTWiyWiTILG88YFQxos5qMMpYJmGnRQzABT6DWV4c9UKdS966Iw+HKlRAwt5gC2ZVP4QZovOuVcdfyJ4qXZfTEyP4VzBhsTlFKvSJbfMWpNf0V1N/kZ0YvGLTNjex2P8zph5WOWrI4MfMQYq8SZ0RkmrRDVdiTEmKMSZSEIgggjAdxNcU0Z22VSx+QvM/p8ZeqpqsSC1YsLHYBQABLzxelnw9VRu1Nx/+pmNNjmprSsLgEtboddf0nneZdxNcbpM1bGY3DYzDEYkKv8AcWClfUHvM5x/KtyxwdVKwGuTMq1bd8pOsjeaeIf1D50ULTAHlXa/Vj6yFw1ZrgicUVS0XKak9kvXwFah/wAiMB1uDp79pz1aub0EmuG8yVqS5WbOh3RtQR7wsSq1btRWnnP3X8rj2I8rfOxgpfciejjFEZVuQe4HT3jQWkWFyfUXjOKp1QbOCCNxtEYTQ6jXpBtpGa2yxBAoABFhtILHPdmIk9wnl/GYkXp08qfjc5Qfa+p+UtnB/s6pLZsW3ika5FuE+Z0LSsXjTls3lNGSrUsdJ1YRXqOEpqzMxsFUXJmyYvkTBVahqGllJtdUYounWw2ndwflrDYRy9CnZiLXLMxA9LnSdHykm9sy5EPwXlZKOHzV0vXawtnuqkmygWt3F/aQnPtalhXWlQFnC5nJJIsdF36nUzQ8Tul9s1z7KrH+JiPOHE/HxVZ82YZ8inplU2FvSLyccIwpJFxySvsi62OqVGOaowVexte/SP8ADsGXDMdTawvrv/6nDhRf6k/xL/wnhYp0E/E1y36fzOF66OjGuXZUV4LUc2Oi31tuRfW0uFPDuKbZKlmzKUXSyqtvJb1A1953DA/CB7nufSSwwRC7Lb8Okyb5dnXixxhdGYcU4ZUSo5QE02YlbdL6kEe95yLUdGFmZSb31vt19ZpxwOpFvKb27gjdfWVDjuACMGA2N/5jUr0zKeJRuUSLo8zVKYy1AG7MNL36yZ4fzKHIUCxNrX9fWUbiRsxHS9x6XEewj6D5iW8MGro5/mJr3J7mHihqnI2hViCp3FtNZFUqlgZoHKWCocUwrU8Qg8akQBWAAqZL6ebra2XWWmhyZgkUKKIPuzm/qdZ2Y/FbiuPRhLI5O2ZfwTiaUjmeiK1jcXcqgPqB8Ub5h5lr41gKreRdFpqMqL/is0HEfZ5Q8S9J2pod6dsw/wDEnUSv4zkPE0WvQKVV3Gyt81Oh+smXi5E7ofNUVfAYU2udLzn4h5vkdPWSPFa1ei2SumQ2uQVAJHoeonHhcO1cki1l/fpMVCncgcm9I56ROQDsd5OcO5prUk8OrarS/C18y/4tuJwmlbQ6W6doRVephRSbRpPAOasPWVVNTI40Aqae1m2JllGPCDUKR7b+xmFtk7yb4DzC1BgviFkJsVbUD2vtM3FraZqpp6kjXP6lH+6V7EbRp1tIHh3N2Eq02p1arU2BuDkJ/MRVHjNM3NOrnRWCtdSD5trXGs6fF8ucZKMtoieKNXEmIIDBPcOQ6ALzGeN4fw3al+B6g+WYkflNlEzH7Q+GsuLNRLWdQfcgWP6Th8yPov7GkO6KbQexsNop8MjG5Wx7j+IhFIY3Fv2j1p5rbT0DRyvgjrkOo6dx6TnWtUU2sxPbWSLVcu5jb4lm+H6x3YUw8PVdhrp6XnZwzjH9PUV8iOQfhdcw/wDRkYSRoDOzD4dSouL33lRdbQmkjceXeO08bSz09GGj0+qH+OxkrMU5Y4icJiUcHykhXHdSbH6bzarz0cOTmt9jaoOC0KZzz/jKlPGWSoyjw1NgxAvdtd482X4ceQkrLxxh8tNj2p1W+iW/cTzpiSfDF+5/aWvFcfxARh4zkEFSC2a6nca3kZUo0agAKOo9Kl9eu4nn5c6yU6KUaODhFyRYX838Gay6BLC+yr//ACCZQeGYehSsQaml+iHf6dpO4vjAOqm62AJ6qbADMNtR2JnLOW3R14WktsmauPy7RK8TJlZqcSHe/tG14wnW85pRlI6lmivcuC469/W35SE5lN6LH0vIk8bA2vDqY41qb30UDU++wHqZrCMl2Z5M0GnspuJbP7gfW0ewdMuAB+Lc7DQ7yRFFR8Itff5RIa2nfT/7nRfsefXuXr7NfBwxzVan+7W8iAA5QLi4P9xM0yY9wzCmnQp4rOuRapGQ3DXp6mx2O013DVxURXW9mAYX3sRfWej4knXFkv8AAuEYcKdZJmf2vUDnoOBplZSfW9wP1lSwuMFBPIdetu82rjPCaWLpGlWF1OoINipGxB7zJ+dOVBgcmSoHDk5VtZwFtcnoRqBODy8Db5excJUV2tjXc33J+cFDCVKpsSqDctUYIo+sRapayCxnM+e9mJv2InJoStEzR4RSLWbGUR6hajgfMASz8P5GomxPEKRzC4y03/cyghio2HuJaOWeZhh6bJUpBze6texUdZnJOtGkXFvZYanKuDwzXr8QSx6Cmc3yF4jjfE6DNQwmCU5BUUs7fHUZiBma22l7CUzH1zWd6h2J0B/ISZ5FwRqYtCdbEsf/ABH8y8cPXFDctOjWW3gggn0BzDwlE+0vEBHpXBsVO3oZehKr9pGB8XCh7a03v8mBB/O05vIjyxtFRdOzO8RiVZLgg7e+846jWjXg2hOdZ4yikat8hiousJZ0CIKXawlJiFYZbtO6iLC048NuZ0Xg2TI6lE1zlbiviUaKuRnZBbe3luNSdtpjyNYSe5Z4sVFNNcysbHplY6g/96zSGSUdxKgr+o2N6ZBII1EYqYdGN2RWO1yoP6iV3AcyVKVenh6p8QO18x+NRTN1F+oPr2kpjeYaQrCmxYMbsxAWy6dhrb2nT83/AHRH8L8nNzLwCliMO65FUgZgyqoOmu4ExCvWanmFtUNj8p6HwreIt1KOtr3Vr6dyOn1mIc78JbDYyoD8FTzKemusz8hwyRUofuCi46ZEYHHFy4IAyqW+k56WJKm4+nQ36EdYlRkRm/HZbddNWPttOPxT0E50hNliwOHTEmy1RTP4G/8AiesnKfJpKkipou5ybX26ymYTA1qxC00dydlUXJ9gJcuJYWrhqdPD1Xe6DNUBvmFQrfLfqALAfOZyjvTLi1XRw1+BeHu9x6C0Yx1ZQq06eioLnW5ZzuxP0AjeMxlQplJvbY9fnIZ65U6xqLFNrpDvEB8JHe31H/qDAUyzBVFyx23vc2EbepnFv+7y9/Zdy74lU4qp8FPyoOhe2/rYfmZrCHOSiR7FurcprUwFCgrZTTs4P3WZtWze5JlnpoFUKNgAB8haN4M/7a+wjt56sYJbRADEwwL7SN4xxujhb+KSSN1XUj36COU4x+pgk2d1asqKWchVAuSTYCY/zNxdsZWztbKt1QDot/1M6uc+Z3xaKoAp0wblASS34S59ugkBSNxOHPn5qo9A1QnJbaIaz2Wp8m6+xj7zkqi842OLZ1VcPTVRbUnqZzpRF7CNVqu3tHsFpdjsB+Z2ivRfvSE4jVgi9NPn1M0D7POHFA9Rh0CL+rH9JTcOwAvcXJ37TVeX8P4eGpjuMx/8tZ0eCueW/sPIqid8EIwT2qMB1YjG4YVqT022dSv1ilMWDJaCzCsbRNJ2RtCpIPuJwEy//aTwBg5xNMXQ/wDIB90/i9jM9zWbXrPEy43CTR0J2OiPhLa941aOLMhSGKqZTcTqpNcAxLbWhk5VLdBtGKrBiKttPrHsDiGpsrruNddpFPWuNd53g2HyEoqyb4JxwnGmriSxsrAZdLHpaXXlnjtHF4kHFimmW5RzYXAGxJ69Zm3DlCF2f8DEf5HadWFxSgDTUC0GkzObaRqnGuOqmHdsGUy57XVALk7lgRqbdxIbiXAnxvB6daqQtVQXV2YAEGobLf1G0juQeFpjMSwqZjTVczC5GYk2UafP6Ti41h6lCs9FnfIp8iljly7rYHSVCSjcUFyltlPxPC3OQEWFrsRa4JOvvNH5I+zmjiafi1Ay0/usRdqncgHYes5uH8oYrEUw6IAp2Ltlv8t5qWAoVaOCpUqTKlRFA1AKkgar6ddZnOaSpGixybsiuL4Shwmh42Ep6oDmJ+O1uvpp07zL/wDU2xVEnEqGJYtn1D/Xt2lo544pialPwqi+YtlZQuhUam57bSnvg6zDLkNraZR0H6xRVqxt1ohcQPw7esjcVhr3I36jvLFg+F1arAIjNqBoDYa21PSXrhn2aOzk4h6aIBcZGuz6XsLjT3ltpEpNmU8E4U9dioOVQC1SoR5aSL8TH9h1M03hfO+CoUFpUVqCmq2Vso103YA3uTrOvljlWpXwlZKgFPCMzhQin+orlXI8zfh039JVeZuHYTDsKNMFSmlQg5jcD1O95vjyKP0i4MvGK5ooU8OGpVEd7KApNiL7ll3AAkSv2gjY0c1vvK1gdOxFxK5wjlpqppstKoyMyktbylbi+vteFz3hUw3Eqi0xZCFYL2uNdBG/IlJ0tBxpWTI+0UgklHVx8IDC31kLxni1TF02q1WzOVUE2A206SvYix8wnfUqf/iXHXKPzmE3eyk/Yi8QWHqDEUGKtf7p0nWy5tImnhy+ghehUPPtGCukkBhsyf3rv2YdDOGqbA+gk9k8GjjqLH72QDvr+0TT8y/90jXjXNjsNBJaBEry/wAPOJxFOmNr3b0VdSTNktYWGw0Eq/IXBfAo+K489QaeidPqdZaDPX8PFwhb7ZEnYmCCFOwgcUxxYypi1MlgOOoYEMLg6EHYg9JmfOfIrJmq4UFk3NMasn+PdZpgMUDMsmKORUy06MARe8Q2je803nzlpWpmvQSzrrUA+8OrW7iZjiJ5OTE8cqZpyTOrDUM5t9faNcTr3bKvwroP5j9OtlFgNW6+kZqpZtJkuymRrrtfvJQan5Riquk6aNLKNd5XZNBV2t00hU6i3jxudFFz2ll5H5dNfFI1RfInna+2mwt6m0HVWwbotX2b8MajQaqQQ1RhYHQ5Uvr7Eky94UU2N6ihdfvKDY+h6Rq4Xb29opFU9gPpOd7dlLJqqJQFTsCR6EftOOs4IIsRvod5zeArHym1tzI3EcS8OoA5NiNGO2u0OL9jWGS3TO+hwZcQwquTnS6AEXUgkbjqdtY7juVxqxbMR8NMAL1va8HDeKrTBvYgsLG/pHanGsPVsmchywAAN9YKTSE6c6IupxPKQGRqeU/CANe972klxDjeGw+HL1VuQudVy6m2q2PeTCYGw8xBH9wvKpjnTFNWpgaUWQNa2zDt20jcvwOk32Zdxfn3H41jTolqdM7UqKm9j3I1jHAuUcTVrWNGoANWZ1Kg99W3JmwcK4LQw7VPBUU2axzD9JIjD1kXNUYEDU7bS1kXsjOWOVlc5N4VVwysjODROqoQQ6G/m32EqXG+JJUxOPDKjXVQhIBK5AVOUnbf8pZ+I8z1FZkpqrXDAX3HqLdZnfD8MXxiox0qNlJ731hxe2yZylGivnDGxsNbbe2u0abEg0Fp7Wa/uJrHGOXaFWstOn/t1AhZmAvcCwGYTM+ZODDD4koGzLuDax130lqSkqIjJnJRe9yOk6+GVwCUbcnQ9/ScyLYG0aqFkbOOh0jq9F3RNYmr4WRu5IP0vOfHpmUvTFzbbuOp94zxjFA06RHW5/actbGHwwiCxI1Pp2mdOyrI83tp1k/yRy//AFde7g+FTsznoeyfP9Jx8L4Y9eqtKl8R69B3J9BNg4LwtMJRWlT6fE3V2O7H5zt8bF8SVvpGcnR27bRDRRiCZ6yMhMOJgjEKUxYMZUxYMGA+piwYypi1MljHN9DMJ45h/Dr1lt8NRh+ZtN1BmX8+8NCV6r/js4+YAP5gzi8xelP8lR7Kzg0zEHsIirqxt3h8Ibz5T1BtEqNT7zza2a2HhyC4vsNTJsKlQWuL/nIn+nyH1Op9L7CLprc+0VDskMKi0mY/Efy0mmctqKNBerv5m+ew9gJl+HpNUdVG7EAfMzWEw/hJ5iFAHxMbDaRlfsZVKTpEnTr5j007xvGYvINLayK/1rCpocTTv/kNYqhjMLUNziqRJ/uH5TI3hjlHaaOrDcUXZzlzaamT64qi6AOAygdQCJEipgreapSbTbODf5SEqY5vGUJ/xnfsAB/AhTN9dshOdOJeFiPDwt1A1IFzdmHT5Sw/Z7wCpTb+pxFwx+BD0v8AeN9jFcucBWvXbEVVB1JUbAm+5knzJx3wlKJva0u9UYUm7JXE8WzVQgfU7gGZvxjj5wWMaqqlqZcLWttlsLn3F7iWvlrAkL4zjzt16yg81aNXpakMTU9iQoPy0ij2atJLRoeF4gK5ZqLB0cAqy7HTb3k/wuq1fD2q6XFtd9t/rMC5P5tbAnJUu1A30FsyE/eHf2m48BxqV8OtWj5xluCCNf4PpJknFjUlJGe16xw9eoKn3SQf2P0ktgOFUq4pVqWjI+ew691+usjOcOEV3d6wRgCPMrb6aXHfSO8h4tyoDjyE+WxtcgdZrJ3HkiK3xZJ4Vx/XYl738iKP3/SVLnLhb1HWoguR+YP/AES6U8QlQuygCpsw62BO/e0Txe1Pwb7sbfleTGVOzmnHhL8GXYvDrTpIp/5mJLDsOgE7+C8utXb/AHLqikZtNW62H8zvp8M8biJciyKdu5t0lo4hVFJWb8Kn6xzyeyOqEE9syzjGHVajBPhViFG+k5sJh2dwqi7EgADqe0exZzOx6XNvrLX9nXDc1ZqxGlMWX/Jv4H6zox43OSic0p70WjlXgAwdPzWNV9XPb+0ekmjDJiSZ7cIKKpGQkmIMMmIYyxBXgiLwSgEq8cVocEGSLDRYaCCSyhYaVH7RqF6Kv7qf1EEE5/ISeNlx7MzpIRqpsRrednCqObzN9O5ggnjSZoux7FfGYz42WCCP2GwsNxx6Th6armGxbWx727iS3KtCrxHFZ8ZUaotMFypY5T0Ay7WvBBIl02Jv0j3NvDk8XMihVPQdxK2+A7QQRx2jFNoluUeAirjqKtqua5+QJ/abAvBfAViHvc2Fx8N97QQSMhthk+RJVMQadKydB9ZA4Dh/9RUBqHre0KCZJmuaCSTRZcc4pooX2Hzmb8z0W/1AoljdFDX+cEEuBzvJJvsp/HeFClXdexuPmLzmoZ6X/FUdL75XZQfcA6wQTVbQucrJHCc647D2HjGoo0y1PMCO2us6aPN9LOtRabUagPmCMTTa+5t0ggi4qzZTbLZwqqtdBUoG7Bib6gg39dxHudcUR/SX0OcXHrax/WCCZfro2lFShbFYCwe66swNuy9WMiucuJeHTCDdzr/iv8wQRRVzQ46xlEtm26n9ZrfAcAMNh0pje12PdiLmCCex4UVbZwM7i0SWhQT0RCC0bZoIJSAbzwQQShH/2Q=="/>
          <p:cNvSpPr>
            <a:spLocks noChangeAspect="1" noChangeArrowheads="1"/>
          </p:cNvSpPr>
          <p:nvPr/>
        </p:nvSpPr>
        <p:spPr bwMode="auto">
          <a:xfrm>
            <a:off x="1233488" y="8691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dirty="0">
              <a:solidFill>
                <a:prstClr val="black"/>
              </a:solidFill>
            </a:endParaRPr>
          </a:p>
        </p:txBody>
      </p:sp>
      <p:pic>
        <p:nvPicPr>
          <p:cNvPr id="3" name="Picture 2"/>
          <p:cNvPicPr>
            <a:picLocks noChangeAspect="1"/>
          </p:cNvPicPr>
          <p:nvPr/>
        </p:nvPicPr>
        <p:blipFill>
          <a:blip r:embed="rId4"/>
          <a:stretch>
            <a:fillRect/>
          </a:stretch>
        </p:blipFill>
        <p:spPr>
          <a:xfrm>
            <a:off x="7436028" y="4142514"/>
            <a:ext cx="914400" cy="1107281"/>
          </a:xfrm>
          <a:prstGeom prst="rect">
            <a:avLst/>
          </a:prstGeom>
        </p:spPr>
      </p:pic>
      <p:pic>
        <p:nvPicPr>
          <p:cNvPr id="5" name="Picture 4"/>
          <p:cNvPicPr>
            <a:picLocks noChangeAspect="1"/>
          </p:cNvPicPr>
          <p:nvPr/>
        </p:nvPicPr>
        <p:blipFill>
          <a:blip r:embed="rId5"/>
          <a:stretch>
            <a:fillRect/>
          </a:stretch>
        </p:blipFill>
        <p:spPr>
          <a:xfrm>
            <a:off x="5544892" y="4437783"/>
            <a:ext cx="883611" cy="1129903"/>
          </a:xfrm>
          <a:prstGeom prst="rect">
            <a:avLst/>
          </a:prstGeom>
        </p:spPr>
      </p:pic>
      <p:sp>
        <p:nvSpPr>
          <p:cNvPr id="8" name="Rectangle 7"/>
          <p:cNvSpPr/>
          <p:nvPr/>
        </p:nvSpPr>
        <p:spPr>
          <a:xfrm>
            <a:off x="5492534" y="3824830"/>
            <a:ext cx="1371145" cy="346249"/>
          </a:xfrm>
          <a:prstGeom prst="rect">
            <a:avLst/>
          </a:prstGeom>
          <a:noFill/>
        </p:spPr>
        <p:txBody>
          <a:bodyPr wrap="none" lIns="68580" tIns="34290" rIns="68580" bIns="34290">
            <a:spAutoFit/>
          </a:bodyPr>
          <a:lstStyle/>
          <a:p>
            <a:pPr algn="ctr"/>
            <a:r>
              <a:rPr lang="en-US" dirty="0">
                <a:ln w="0"/>
                <a:effectLst>
                  <a:outerShdw blurRad="38100" dist="19050" dir="2700000" algn="tl" rotWithShape="0">
                    <a:schemeClr val="dk1">
                      <a:alpha val="40000"/>
                    </a:schemeClr>
                  </a:outerShdw>
                </a:effectLst>
              </a:rPr>
              <a:t>Prior Military</a:t>
            </a:r>
          </a:p>
        </p:txBody>
      </p:sp>
      <p:sp>
        <p:nvSpPr>
          <p:cNvPr id="10" name="Rectangle 9"/>
          <p:cNvSpPr/>
          <p:nvPr/>
        </p:nvSpPr>
        <p:spPr>
          <a:xfrm>
            <a:off x="6302498" y="5249795"/>
            <a:ext cx="2488018" cy="346249"/>
          </a:xfrm>
          <a:prstGeom prst="rect">
            <a:avLst/>
          </a:prstGeom>
          <a:noFill/>
        </p:spPr>
        <p:txBody>
          <a:bodyPr wrap="square" lIns="68580" tIns="34290" rIns="68580" bIns="34290">
            <a:spAutoFit/>
          </a:bodyPr>
          <a:lstStyle/>
          <a:p>
            <a:pPr algn="ctr"/>
            <a:r>
              <a:rPr lang="en-US" b="1" dirty="0">
                <a:ln w="13462">
                  <a:solidFill>
                    <a:schemeClr val="bg1"/>
                  </a:solidFill>
                  <a:prstDash val="solid"/>
                </a:ln>
                <a:solidFill>
                  <a:schemeClr val="tx1">
                    <a:lumMod val="85000"/>
                    <a:lumOff val="15000"/>
                  </a:schemeClr>
                </a:solidFill>
                <a:latin typeface="Stencil" panose="040409050D0802020404" pitchFamily="82" charset="0"/>
              </a:rPr>
              <a:t>@HRWarrior</a:t>
            </a:r>
          </a:p>
        </p:txBody>
      </p:sp>
    </p:spTree>
    <p:extLst>
      <p:ext uri="{BB962C8B-B14F-4D97-AF65-F5344CB8AC3E}">
        <p14:creationId xmlns:p14="http://schemas.microsoft.com/office/powerpoint/2010/main" val="1414252768"/>
      </p:ext>
    </p:extLst>
  </p:cSld>
  <p:clrMapOvr>
    <a:masterClrMapping/>
  </p:clrMapOvr>
  <mc:AlternateContent xmlns:mc="http://schemas.openxmlformats.org/markup-compatibility/2006" xmlns:p14="http://schemas.microsoft.com/office/powerpoint/2010/main">
    <mc:Choice Requires="p14">
      <p:transition spd="slow" p14:dur="2000" advTm="28721"/>
    </mc:Choice>
    <mc:Fallback xmlns="">
      <p:transition spd="slow" advTm="28721"/>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Capital Standards &amp; Analytics Resources</a:t>
            </a:r>
            <a:endParaRPr lang="en-US" dirty="0"/>
          </a:p>
        </p:txBody>
      </p:sp>
      <p:pic>
        <p:nvPicPr>
          <p:cNvPr id="4" name="Content Placeholder 3"/>
          <p:cNvPicPr>
            <a:picLocks noGrp="1" noChangeAspect="1"/>
          </p:cNvPicPr>
          <p:nvPr>
            <p:ph idx="1"/>
          </p:nvPr>
        </p:nvPicPr>
        <p:blipFill>
          <a:blip r:embed="rId2"/>
          <a:stretch>
            <a:fillRect/>
          </a:stretch>
        </p:blipFill>
        <p:spPr>
          <a:xfrm>
            <a:off x="2303300" y="1846263"/>
            <a:ext cx="4581849" cy="4022725"/>
          </a:xfrm>
          <a:prstGeom prst="rect">
            <a:avLst/>
          </a:prstGeom>
        </p:spPr>
      </p:pic>
    </p:spTree>
    <p:extLst>
      <p:ext uri="{BB962C8B-B14F-4D97-AF65-F5344CB8AC3E}">
        <p14:creationId xmlns:p14="http://schemas.microsoft.com/office/powerpoint/2010/main" val="3986406889"/>
      </p:ext>
    </p:extLst>
  </p:cSld>
  <p:clrMapOvr>
    <a:masterClrMapping/>
  </p:clrMapOvr>
  <mc:AlternateContent xmlns:mc="http://schemas.openxmlformats.org/markup-compatibility/2006" xmlns:p14="http://schemas.microsoft.com/office/powerpoint/2010/main">
    <mc:Choice Requires="p14">
      <p:transition spd="slow" p14:dur="2000" advTm="15811"/>
    </mc:Choice>
    <mc:Fallback xmlns="">
      <p:transition spd="slow" advTm="15811"/>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Spreadsheet Templates</a:t>
            </a:r>
            <a:endParaRPr lang="en-US" dirty="0"/>
          </a:p>
        </p:txBody>
      </p:sp>
      <p:pic>
        <p:nvPicPr>
          <p:cNvPr id="4" name="Content Placeholder 3"/>
          <p:cNvPicPr>
            <a:picLocks noGrp="1" noChangeAspect="1"/>
          </p:cNvPicPr>
          <p:nvPr>
            <p:ph idx="1"/>
          </p:nvPr>
        </p:nvPicPr>
        <p:blipFill>
          <a:blip r:embed="rId2"/>
          <a:stretch>
            <a:fillRect/>
          </a:stretch>
        </p:blipFill>
        <p:spPr>
          <a:xfrm>
            <a:off x="3161254" y="1846263"/>
            <a:ext cx="2865941" cy="4022725"/>
          </a:xfrm>
          <a:prstGeom prst="rect">
            <a:avLst/>
          </a:prstGeom>
        </p:spPr>
      </p:pic>
    </p:spTree>
    <p:extLst>
      <p:ext uri="{BB962C8B-B14F-4D97-AF65-F5344CB8AC3E}">
        <p14:creationId xmlns:p14="http://schemas.microsoft.com/office/powerpoint/2010/main" val="9298456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 Spreadsheets</a:t>
            </a:r>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001206076"/>
              </p:ext>
            </p:extLst>
          </p:nvPr>
        </p:nvGraphicFramePr>
        <p:xfrm>
          <a:off x="380999" y="1828800"/>
          <a:ext cx="3810001" cy="4343408"/>
        </p:xfrm>
        <a:graphic>
          <a:graphicData uri="http://schemas.openxmlformats.org/drawingml/2006/table">
            <a:tbl>
              <a:tblPr>
                <a:tableStyleId>{5C22544A-7EE6-4342-B048-85BDC9FD1C3A}</a:tableStyleId>
              </a:tblPr>
              <a:tblGrid>
                <a:gridCol w="674533"/>
                <a:gridCol w="874670"/>
                <a:gridCol w="96362"/>
                <a:gridCol w="919144"/>
                <a:gridCol w="59300"/>
                <a:gridCol w="1185992"/>
              </a:tblGrid>
              <a:tr h="450313">
                <a:tc gridSpan="6">
                  <a:txBody>
                    <a:bodyPr/>
                    <a:lstStyle/>
                    <a:p>
                      <a:pPr algn="l" fontAlgn="b"/>
                      <a:r>
                        <a:rPr lang="en-US" sz="1200" u="none" strike="noStrike" dirty="0">
                          <a:effectLst/>
                        </a:rPr>
                        <a:t>Absenteeism, Average Rate per Employee </a:t>
                      </a:r>
                      <a:endParaRPr lang="en-US" sz="1200" b="1" i="0" u="none" strike="noStrike" dirty="0">
                        <a:effectLst/>
                        <a:latin typeface="Arial" panose="020B0604020202020204" pitchFamily="34" charset="0"/>
                      </a:endParaRPr>
                    </a:p>
                  </a:txBody>
                  <a:tcPr marL="7194" marR="7194" marT="7869"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9930">
                <a:tc>
                  <a:txBody>
                    <a:bodyPr/>
                    <a:lstStyle/>
                    <a:p>
                      <a:pPr algn="l" fontAlgn="b"/>
                      <a:endParaRPr lang="en-US" sz="900" b="0" i="0" u="none" strike="noStrike" dirty="0">
                        <a:effectLst/>
                        <a:latin typeface="Arial" panose="020B0604020202020204" pitchFamily="34" charset="0"/>
                      </a:endParaRPr>
                    </a:p>
                  </a:txBody>
                  <a:tcPr marL="7194" marR="7194" marT="7869" marB="0" anchor="b"/>
                </a:tc>
                <a:tc>
                  <a:txBody>
                    <a:bodyPr/>
                    <a:lstStyle/>
                    <a:p>
                      <a:pPr algn="r" fontAlgn="b"/>
                      <a:endParaRPr lang="en-US" sz="900" b="0" i="0" u="none" strike="noStrike" dirty="0">
                        <a:effectLst/>
                        <a:latin typeface="Arial" panose="020B0604020202020204" pitchFamily="34" charset="0"/>
                      </a:endParaRPr>
                    </a:p>
                  </a:txBody>
                  <a:tcPr marL="7194" marR="7194" marT="7869" marB="0" anchor="b"/>
                </a:tc>
                <a:tc>
                  <a:txBody>
                    <a:bodyPr/>
                    <a:lstStyle/>
                    <a:p>
                      <a:pPr algn="r" fontAlgn="b"/>
                      <a:endParaRPr lang="en-US" sz="900" b="0" i="0" u="none" strike="noStrike" dirty="0">
                        <a:effectLst/>
                        <a:latin typeface="Arial" panose="020B0604020202020204" pitchFamily="34" charset="0"/>
                      </a:endParaRPr>
                    </a:p>
                  </a:txBody>
                  <a:tcPr marL="7194" marR="7194" marT="7869" marB="0" anchor="b"/>
                </a:tc>
                <a:tc>
                  <a:txBody>
                    <a:bodyPr/>
                    <a:lstStyle/>
                    <a:p>
                      <a:pPr algn="r" fontAlgn="b"/>
                      <a:endParaRPr lang="en-US" sz="900" b="0" i="0" u="none" strike="noStrike" dirty="0">
                        <a:effectLst/>
                        <a:latin typeface="Arial" panose="020B0604020202020204" pitchFamily="34" charset="0"/>
                      </a:endParaRPr>
                    </a:p>
                  </a:txBody>
                  <a:tcPr marL="7194" marR="7194" marT="7869" marB="0" anchor="b"/>
                </a:tc>
                <a:tc>
                  <a:txBody>
                    <a:bodyPr/>
                    <a:lstStyle/>
                    <a:p>
                      <a:pPr algn="l" fontAlgn="b"/>
                      <a:endParaRPr lang="en-US" sz="900" b="0" i="0" u="none" strike="noStrike" dirty="0">
                        <a:effectLst/>
                        <a:latin typeface="Arial" panose="020B0604020202020204" pitchFamily="34" charset="0"/>
                      </a:endParaRPr>
                    </a:p>
                  </a:txBody>
                  <a:tcPr marL="7194" marR="7194" marT="7869" marB="0" anchor="b"/>
                </a:tc>
                <a:tc>
                  <a:txBody>
                    <a:bodyPr/>
                    <a:lstStyle/>
                    <a:p>
                      <a:pPr algn="l" fontAlgn="b"/>
                      <a:endParaRPr lang="en-US" sz="800" b="0" i="0" u="none" strike="noStrike" dirty="0">
                        <a:effectLst/>
                        <a:latin typeface="Arial" panose="020B0604020202020204" pitchFamily="34" charset="0"/>
                      </a:endParaRPr>
                    </a:p>
                  </a:txBody>
                  <a:tcPr marL="7194" marR="7194" marT="7869" marB="0" anchor="b"/>
                </a:tc>
              </a:tr>
              <a:tr h="169930">
                <a:tc gridSpan="2">
                  <a:txBody>
                    <a:bodyPr/>
                    <a:lstStyle/>
                    <a:p>
                      <a:pPr algn="l" fontAlgn="b"/>
                      <a:r>
                        <a:rPr lang="en-US" sz="900" u="none" strike="noStrike" dirty="0">
                          <a:effectLst/>
                        </a:rPr>
                        <a:t>(Formulas are included.)</a:t>
                      </a:r>
                      <a:endParaRPr lang="en-US" sz="900" b="0" i="0" u="none" strike="noStrike" dirty="0">
                        <a:effectLst/>
                        <a:latin typeface="Arial" panose="020B0604020202020204" pitchFamily="34" charset="0"/>
                      </a:endParaRPr>
                    </a:p>
                  </a:txBody>
                  <a:tcPr marL="7194" marR="7194" marT="7869" marB="0" anchor="b"/>
                </a:tc>
                <a:tc hMerge="1">
                  <a:txBody>
                    <a:bodyPr/>
                    <a:lstStyle/>
                    <a:p>
                      <a:endParaRPr lang="en-US"/>
                    </a:p>
                  </a:txBody>
                  <a:tcPr/>
                </a:tc>
                <a:tc>
                  <a:txBody>
                    <a:bodyPr/>
                    <a:lstStyle/>
                    <a:p>
                      <a:pPr algn="r" fontAlgn="b"/>
                      <a:endParaRPr lang="en-US" sz="900" b="0" i="0" u="none" strike="noStrike" dirty="0">
                        <a:effectLst/>
                        <a:latin typeface="Arial" panose="020B0604020202020204" pitchFamily="34" charset="0"/>
                      </a:endParaRPr>
                    </a:p>
                  </a:txBody>
                  <a:tcPr marL="7194" marR="7194" marT="7869" marB="0" anchor="b"/>
                </a:tc>
                <a:tc>
                  <a:txBody>
                    <a:bodyPr/>
                    <a:lstStyle/>
                    <a:p>
                      <a:pPr algn="r" fontAlgn="b"/>
                      <a:endParaRPr lang="en-US" sz="900" b="0" i="0" u="none" strike="noStrike" dirty="0">
                        <a:effectLst/>
                        <a:latin typeface="Arial" panose="020B0604020202020204" pitchFamily="34" charset="0"/>
                      </a:endParaRPr>
                    </a:p>
                  </a:txBody>
                  <a:tcPr marL="7194" marR="7194" marT="7869" marB="0" anchor="b"/>
                </a:tc>
                <a:tc>
                  <a:txBody>
                    <a:bodyPr/>
                    <a:lstStyle/>
                    <a:p>
                      <a:pPr algn="l" fontAlgn="b"/>
                      <a:endParaRPr lang="en-US" sz="900" b="0" i="0" u="none" strike="noStrike" dirty="0">
                        <a:effectLst/>
                        <a:latin typeface="Arial" panose="020B0604020202020204" pitchFamily="34" charset="0"/>
                      </a:endParaRPr>
                    </a:p>
                  </a:txBody>
                  <a:tcPr marL="7194" marR="7194" marT="7869" marB="0" anchor="b"/>
                </a:tc>
                <a:tc>
                  <a:txBody>
                    <a:bodyPr/>
                    <a:lstStyle/>
                    <a:p>
                      <a:pPr algn="l" fontAlgn="b"/>
                      <a:endParaRPr lang="en-US" sz="800" b="0" i="0" u="none" strike="noStrike" dirty="0">
                        <a:effectLst/>
                        <a:latin typeface="Arial" panose="020B0604020202020204" pitchFamily="34" charset="0"/>
                      </a:endParaRPr>
                    </a:p>
                  </a:txBody>
                  <a:tcPr marL="7194" marR="7194" marT="7869" marB="0" anchor="b"/>
                </a:tc>
              </a:tr>
              <a:tr h="169930">
                <a:tc>
                  <a:txBody>
                    <a:bodyPr/>
                    <a:lstStyle/>
                    <a:p>
                      <a:pPr algn="ctr" fontAlgn="b"/>
                      <a:endParaRPr lang="en-US" sz="900" b="1" i="1" u="none" strike="noStrike" dirty="0">
                        <a:effectLst/>
                        <a:latin typeface="Arial" panose="020B0604020202020204" pitchFamily="34" charset="0"/>
                      </a:endParaRPr>
                    </a:p>
                  </a:txBody>
                  <a:tcPr marL="7194" marR="7194" marT="7869" marB="0" anchor="b"/>
                </a:tc>
                <a:tc>
                  <a:txBody>
                    <a:bodyPr/>
                    <a:lstStyle/>
                    <a:p>
                      <a:pPr algn="r" fontAlgn="b"/>
                      <a:r>
                        <a:rPr lang="en-US" sz="900" u="none" strike="noStrike" dirty="0">
                          <a:effectLst/>
                        </a:rPr>
                        <a:t>No. of </a:t>
                      </a:r>
                      <a:endParaRPr lang="en-US" sz="900" b="1" i="0" u="none" strike="noStrike" dirty="0">
                        <a:effectLst/>
                        <a:latin typeface="Arial" panose="020B0604020202020204" pitchFamily="34" charset="0"/>
                      </a:endParaRPr>
                    </a:p>
                  </a:txBody>
                  <a:tcPr marL="7194" marR="7194" marT="7869" marB="0" anchor="b"/>
                </a:tc>
                <a:tc>
                  <a:txBody>
                    <a:bodyPr/>
                    <a:lstStyle/>
                    <a:p>
                      <a:pPr algn="r" fontAlgn="b"/>
                      <a:endParaRPr lang="en-US" sz="900" b="1" i="0" u="none" strike="noStrike" dirty="0">
                        <a:effectLst/>
                        <a:latin typeface="Arial" panose="020B0604020202020204" pitchFamily="34" charset="0"/>
                      </a:endParaRPr>
                    </a:p>
                  </a:txBody>
                  <a:tcPr marL="7194" marR="7194" marT="7869" marB="0" anchor="b"/>
                </a:tc>
                <a:tc>
                  <a:txBody>
                    <a:bodyPr/>
                    <a:lstStyle/>
                    <a:p>
                      <a:pPr algn="r" fontAlgn="b"/>
                      <a:r>
                        <a:rPr lang="en-US" sz="900" u="none" strike="noStrike" dirty="0">
                          <a:effectLst/>
                        </a:rPr>
                        <a:t>No. of </a:t>
                      </a:r>
                      <a:endParaRPr lang="en-US" sz="900" b="1" i="0" u="none" strike="noStrike" dirty="0">
                        <a:effectLst/>
                        <a:latin typeface="Arial" panose="020B0604020202020204" pitchFamily="34" charset="0"/>
                      </a:endParaRPr>
                    </a:p>
                  </a:txBody>
                  <a:tcPr marL="7194" marR="7194" marT="7869" marB="0" anchor="b"/>
                </a:tc>
                <a:tc>
                  <a:txBody>
                    <a:bodyPr/>
                    <a:lstStyle/>
                    <a:p>
                      <a:pPr algn="ctr" fontAlgn="b"/>
                      <a:endParaRPr lang="en-US" sz="900" b="1" i="0" u="none" strike="noStrike" dirty="0">
                        <a:effectLst/>
                        <a:latin typeface="Arial" panose="020B0604020202020204" pitchFamily="34" charset="0"/>
                      </a:endParaRPr>
                    </a:p>
                  </a:txBody>
                  <a:tcPr marL="7194" marR="7194" marT="7869" marB="0" anchor="b"/>
                </a:tc>
                <a:tc>
                  <a:txBody>
                    <a:bodyPr/>
                    <a:lstStyle/>
                    <a:p>
                      <a:pPr algn="ctr" fontAlgn="b"/>
                      <a:r>
                        <a:rPr lang="en-US" sz="900" u="none" strike="noStrike" dirty="0">
                          <a:effectLst/>
                        </a:rPr>
                        <a:t>Average Absence </a:t>
                      </a:r>
                      <a:endParaRPr lang="en-US" sz="900" b="1" i="0" u="none" strike="noStrike" dirty="0">
                        <a:effectLst/>
                        <a:latin typeface="Arial" panose="020B0604020202020204" pitchFamily="34" charset="0"/>
                      </a:endParaRPr>
                    </a:p>
                  </a:txBody>
                  <a:tcPr marL="7194" marR="7194" marT="7869" marB="0" anchor="b"/>
                </a:tc>
              </a:tr>
              <a:tr h="169930">
                <a:tc>
                  <a:txBody>
                    <a:bodyPr/>
                    <a:lstStyle/>
                    <a:p>
                      <a:pPr algn="ctr" fontAlgn="b"/>
                      <a:endParaRPr lang="en-US" sz="900" b="1" i="1" u="none" strike="noStrike" dirty="0">
                        <a:effectLst/>
                        <a:latin typeface="Arial" panose="020B0604020202020204" pitchFamily="34" charset="0"/>
                      </a:endParaRPr>
                    </a:p>
                  </a:txBody>
                  <a:tcPr marL="7194" marR="7194" marT="7869" marB="0" anchor="b"/>
                </a:tc>
                <a:tc>
                  <a:txBody>
                    <a:bodyPr/>
                    <a:lstStyle/>
                    <a:p>
                      <a:pPr algn="r" fontAlgn="b"/>
                      <a:r>
                        <a:rPr lang="en-US" sz="900" u="none" strike="noStrike" dirty="0">
                          <a:effectLst/>
                        </a:rPr>
                        <a:t>Absences</a:t>
                      </a:r>
                      <a:endParaRPr lang="en-US" sz="900" b="1" i="0" u="none" strike="noStrike" dirty="0">
                        <a:effectLst/>
                        <a:latin typeface="Arial" panose="020B0604020202020204" pitchFamily="34" charset="0"/>
                      </a:endParaRPr>
                    </a:p>
                  </a:txBody>
                  <a:tcPr marL="7194" marR="7194" marT="7869" marB="0" anchor="b"/>
                </a:tc>
                <a:tc>
                  <a:txBody>
                    <a:bodyPr/>
                    <a:lstStyle/>
                    <a:p>
                      <a:pPr algn="r" fontAlgn="b"/>
                      <a:endParaRPr lang="en-US" sz="900" b="1" i="0" u="none" strike="noStrike" dirty="0">
                        <a:effectLst/>
                        <a:latin typeface="Arial" panose="020B0604020202020204" pitchFamily="34" charset="0"/>
                      </a:endParaRPr>
                    </a:p>
                  </a:txBody>
                  <a:tcPr marL="7194" marR="7194" marT="7869" marB="0" anchor="b"/>
                </a:tc>
                <a:tc>
                  <a:txBody>
                    <a:bodyPr/>
                    <a:lstStyle/>
                    <a:p>
                      <a:pPr algn="r" fontAlgn="b"/>
                      <a:r>
                        <a:rPr lang="en-US" sz="900" u="none" strike="noStrike" dirty="0">
                          <a:effectLst/>
                        </a:rPr>
                        <a:t>Employees</a:t>
                      </a:r>
                      <a:endParaRPr lang="en-US" sz="900" b="1" i="0" u="none" strike="noStrike" dirty="0">
                        <a:effectLst/>
                        <a:latin typeface="Arial" panose="020B0604020202020204" pitchFamily="34" charset="0"/>
                      </a:endParaRPr>
                    </a:p>
                  </a:txBody>
                  <a:tcPr marL="7194" marR="7194" marT="7869" marB="0" anchor="b"/>
                </a:tc>
                <a:tc>
                  <a:txBody>
                    <a:bodyPr/>
                    <a:lstStyle/>
                    <a:p>
                      <a:pPr algn="ctr" fontAlgn="b"/>
                      <a:endParaRPr lang="en-US" sz="900" b="1" i="0" u="none" strike="noStrike" dirty="0">
                        <a:effectLst/>
                        <a:latin typeface="Arial" panose="020B0604020202020204" pitchFamily="34" charset="0"/>
                      </a:endParaRPr>
                    </a:p>
                  </a:txBody>
                  <a:tcPr marL="7194" marR="7194" marT="7869" marB="0" anchor="b"/>
                </a:tc>
                <a:tc>
                  <a:txBody>
                    <a:bodyPr/>
                    <a:lstStyle/>
                    <a:p>
                      <a:pPr algn="ctr" fontAlgn="b"/>
                      <a:r>
                        <a:rPr lang="en-US" sz="900" u="none" strike="noStrike" dirty="0">
                          <a:effectLst/>
                        </a:rPr>
                        <a:t>Rate Per </a:t>
                      </a:r>
                      <a:endParaRPr lang="en-US" sz="900" b="1" i="0" u="none" strike="noStrike" dirty="0">
                        <a:effectLst/>
                        <a:latin typeface="Arial" panose="020B0604020202020204" pitchFamily="34" charset="0"/>
                      </a:endParaRPr>
                    </a:p>
                  </a:txBody>
                  <a:tcPr marL="7194" marR="7194" marT="7869" marB="0" anchor="b"/>
                </a:tc>
              </a:tr>
              <a:tr h="169930">
                <a:tc>
                  <a:txBody>
                    <a:bodyPr/>
                    <a:lstStyle/>
                    <a:p>
                      <a:pPr algn="ctr" fontAlgn="b"/>
                      <a:endParaRPr lang="en-US" sz="900" b="1" i="1" u="none" strike="noStrike" dirty="0">
                        <a:effectLst/>
                        <a:latin typeface="Arial" panose="020B0604020202020204" pitchFamily="34" charset="0"/>
                      </a:endParaRPr>
                    </a:p>
                  </a:txBody>
                  <a:tcPr marL="7194" marR="7194" marT="7869" marB="0" anchor="b"/>
                </a:tc>
                <a:tc>
                  <a:txBody>
                    <a:bodyPr/>
                    <a:lstStyle/>
                    <a:p>
                      <a:pPr algn="r" fontAlgn="b"/>
                      <a:endParaRPr lang="en-US" sz="900" b="1" i="0" u="none" strike="noStrike" dirty="0">
                        <a:effectLst/>
                        <a:latin typeface="Arial" panose="020B0604020202020204" pitchFamily="34" charset="0"/>
                      </a:endParaRPr>
                    </a:p>
                  </a:txBody>
                  <a:tcPr marL="7194" marR="7194" marT="7869" marB="0" anchor="b"/>
                </a:tc>
                <a:tc>
                  <a:txBody>
                    <a:bodyPr/>
                    <a:lstStyle/>
                    <a:p>
                      <a:pPr algn="r" fontAlgn="b"/>
                      <a:endParaRPr lang="en-US" sz="900" b="1" i="0" u="none" strike="noStrike" dirty="0">
                        <a:effectLst/>
                        <a:latin typeface="Arial" panose="020B0604020202020204" pitchFamily="34" charset="0"/>
                      </a:endParaRPr>
                    </a:p>
                  </a:txBody>
                  <a:tcPr marL="7194" marR="7194" marT="7869" marB="0" anchor="b"/>
                </a:tc>
                <a:tc>
                  <a:txBody>
                    <a:bodyPr/>
                    <a:lstStyle/>
                    <a:p>
                      <a:pPr algn="r" fontAlgn="b"/>
                      <a:endParaRPr lang="en-US" sz="900" b="1" i="0" u="none" strike="noStrike" dirty="0">
                        <a:effectLst/>
                        <a:latin typeface="Arial" panose="020B0604020202020204" pitchFamily="34" charset="0"/>
                      </a:endParaRPr>
                    </a:p>
                  </a:txBody>
                  <a:tcPr marL="7194" marR="7194" marT="7869" marB="0" anchor="b"/>
                </a:tc>
                <a:tc>
                  <a:txBody>
                    <a:bodyPr/>
                    <a:lstStyle/>
                    <a:p>
                      <a:pPr algn="ctr" fontAlgn="b"/>
                      <a:endParaRPr lang="en-US" sz="900" b="1" i="0" u="none" strike="noStrike" dirty="0">
                        <a:effectLst/>
                        <a:latin typeface="Arial" panose="020B0604020202020204" pitchFamily="34" charset="0"/>
                      </a:endParaRPr>
                    </a:p>
                  </a:txBody>
                  <a:tcPr marL="7194" marR="7194" marT="7869" marB="0" anchor="b"/>
                </a:tc>
                <a:tc>
                  <a:txBody>
                    <a:bodyPr/>
                    <a:lstStyle/>
                    <a:p>
                      <a:pPr algn="ctr" fontAlgn="b"/>
                      <a:r>
                        <a:rPr lang="en-US" sz="900" u="none" strike="noStrike" dirty="0">
                          <a:effectLst/>
                        </a:rPr>
                        <a:t>Employee</a:t>
                      </a:r>
                      <a:endParaRPr lang="en-US" sz="900" b="1" i="0" u="none" strike="noStrike" dirty="0">
                        <a:effectLst/>
                        <a:latin typeface="Arial" panose="020B0604020202020204" pitchFamily="34" charset="0"/>
                      </a:endParaRPr>
                    </a:p>
                  </a:txBody>
                  <a:tcPr marL="7194" marR="7194" marT="7869" marB="0" anchor="b"/>
                </a:tc>
              </a:tr>
              <a:tr h="158035">
                <a:tc>
                  <a:txBody>
                    <a:bodyPr/>
                    <a:lstStyle/>
                    <a:p>
                      <a:pPr algn="ctr" fontAlgn="b"/>
                      <a:endParaRPr lang="en-US" sz="900" b="1" i="1" u="none" strike="noStrike" dirty="0">
                        <a:effectLst/>
                        <a:latin typeface="Arial" panose="020B0604020202020204" pitchFamily="34" charset="0"/>
                      </a:endParaRPr>
                    </a:p>
                  </a:txBody>
                  <a:tcPr marL="7194" marR="7194" marT="7869" marB="0" anchor="b"/>
                </a:tc>
                <a:tc>
                  <a:txBody>
                    <a:bodyPr/>
                    <a:lstStyle/>
                    <a:p>
                      <a:pPr algn="r" fontAlgn="b"/>
                      <a:endParaRPr lang="en-US" sz="900" b="1" i="1" u="none" strike="noStrike" dirty="0">
                        <a:effectLst/>
                        <a:latin typeface="Arial" panose="020B0604020202020204" pitchFamily="34" charset="0"/>
                      </a:endParaRPr>
                    </a:p>
                  </a:txBody>
                  <a:tcPr marL="7194" marR="7194" marT="7869" marB="0" anchor="b"/>
                </a:tc>
                <a:tc>
                  <a:txBody>
                    <a:bodyPr/>
                    <a:lstStyle/>
                    <a:p>
                      <a:pPr algn="r" fontAlgn="b"/>
                      <a:endParaRPr lang="en-US" sz="900" b="1" i="1" u="none" strike="noStrike" dirty="0">
                        <a:effectLst/>
                        <a:latin typeface="Arial" panose="020B0604020202020204" pitchFamily="34" charset="0"/>
                      </a:endParaRPr>
                    </a:p>
                  </a:txBody>
                  <a:tcPr marL="7194" marR="7194" marT="7869" marB="0" anchor="b"/>
                </a:tc>
                <a:tc>
                  <a:txBody>
                    <a:bodyPr/>
                    <a:lstStyle/>
                    <a:p>
                      <a:pPr algn="r" fontAlgn="b"/>
                      <a:endParaRPr lang="en-US" sz="900" b="1" i="1" u="none" strike="noStrike" dirty="0">
                        <a:effectLst/>
                        <a:latin typeface="Arial" panose="020B0604020202020204" pitchFamily="34" charset="0"/>
                      </a:endParaRPr>
                    </a:p>
                  </a:txBody>
                  <a:tcPr marL="7194" marR="7194" marT="7869" marB="0" anchor="b"/>
                </a:tc>
                <a:tc>
                  <a:txBody>
                    <a:bodyPr/>
                    <a:lstStyle/>
                    <a:p>
                      <a:pPr algn="ctr" fontAlgn="b"/>
                      <a:endParaRPr lang="en-US" sz="900" b="1" i="1" u="none" strike="noStrike" dirty="0">
                        <a:effectLst/>
                        <a:latin typeface="Arial" panose="020B0604020202020204" pitchFamily="34" charset="0"/>
                      </a:endParaRPr>
                    </a:p>
                  </a:txBody>
                  <a:tcPr marL="7194" marR="7194" marT="7869" marB="0" anchor="b"/>
                </a:tc>
                <a:tc>
                  <a:txBody>
                    <a:bodyPr/>
                    <a:lstStyle/>
                    <a:p>
                      <a:pPr algn="ctr" fontAlgn="b"/>
                      <a:endParaRPr lang="en-US" sz="900" b="1" i="1" u="none" strike="noStrike" dirty="0">
                        <a:effectLst/>
                        <a:latin typeface="Arial" panose="020B0604020202020204" pitchFamily="34" charset="0"/>
                      </a:endParaRPr>
                    </a:p>
                  </a:txBody>
                  <a:tcPr marL="7194" marR="7194" marT="7869" marB="0" anchor="b"/>
                </a:tc>
              </a:tr>
              <a:tr h="169930">
                <a:tc>
                  <a:txBody>
                    <a:bodyPr/>
                    <a:lstStyle/>
                    <a:p>
                      <a:pPr algn="l" fontAlgn="b"/>
                      <a:r>
                        <a:rPr lang="en-US" sz="800" u="none" strike="noStrike" dirty="0">
                          <a:effectLst/>
                        </a:rPr>
                        <a:t>January</a:t>
                      </a:r>
                      <a:endParaRPr lang="en-US" sz="800" b="0" i="0" u="none" strike="noStrike" dirty="0">
                        <a:effectLst/>
                        <a:latin typeface="Arial" panose="020B0604020202020204" pitchFamily="34" charset="0"/>
                      </a:endParaRPr>
                    </a:p>
                  </a:txBody>
                  <a:tcPr marL="7194" marR="7194" marT="7869" marB="0" anchor="b"/>
                </a:tc>
                <a:tc>
                  <a:txBody>
                    <a:bodyPr/>
                    <a:lstStyle/>
                    <a:p>
                      <a:pPr algn="r" fontAlgn="b"/>
                      <a:r>
                        <a:rPr lang="en-US" sz="900" u="none" strike="noStrike" dirty="0">
                          <a:effectLst/>
                        </a:rPr>
                        <a:t>4</a:t>
                      </a:r>
                      <a:endParaRPr lang="en-US" sz="900" b="0" i="0" u="none" strike="noStrike" dirty="0">
                        <a:effectLst/>
                        <a:latin typeface="Arial" panose="020B0604020202020204" pitchFamily="34" charset="0"/>
                      </a:endParaRPr>
                    </a:p>
                  </a:txBody>
                  <a:tcPr marL="7194" marR="7194" marT="7869" marB="0" anchor="b"/>
                </a:tc>
                <a:tc>
                  <a:txBody>
                    <a:bodyPr/>
                    <a:lstStyle/>
                    <a:p>
                      <a:pPr algn="r" fontAlgn="b"/>
                      <a:endParaRPr lang="en-US" sz="900" b="0" i="0" u="none" strike="noStrike" dirty="0">
                        <a:effectLst/>
                        <a:latin typeface="Arial" panose="020B0604020202020204" pitchFamily="34" charset="0"/>
                      </a:endParaRPr>
                    </a:p>
                  </a:txBody>
                  <a:tcPr marL="7194" marR="7194" marT="7869" marB="0" anchor="b"/>
                </a:tc>
                <a:tc>
                  <a:txBody>
                    <a:bodyPr/>
                    <a:lstStyle/>
                    <a:p>
                      <a:pPr algn="r" fontAlgn="b"/>
                      <a:r>
                        <a:rPr lang="en-US" sz="900" u="none" strike="noStrike" dirty="0">
                          <a:effectLst/>
                        </a:rPr>
                        <a:t>88</a:t>
                      </a:r>
                      <a:endParaRPr lang="en-US" sz="900" b="0" i="0" u="none" strike="noStrike" dirty="0">
                        <a:effectLst/>
                        <a:latin typeface="Arial" panose="020B0604020202020204" pitchFamily="34" charset="0"/>
                      </a:endParaRPr>
                    </a:p>
                  </a:txBody>
                  <a:tcPr marL="7194" marR="7194" marT="7869" marB="0" anchor="b"/>
                </a:tc>
                <a:tc>
                  <a:txBody>
                    <a:bodyPr/>
                    <a:lstStyle/>
                    <a:p>
                      <a:pPr algn="l" fontAlgn="b"/>
                      <a:endParaRPr lang="en-US" sz="900" b="0" i="0" u="none" strike="noStrike" dirty="0">
                        <a:effectLst/>
                        <a:latin typeface="Arial" panose="020B0604020202020204" pitchFamily="34" charset="0"/>
                      </a:endParaRPr>
                    </a:p>
                  </a:txBody>
                  <a:tcPr marL="7194" marR="7194" marT="7869" marB="0" anchor="b"/>
                </a:tc>
                <a:tc>
                  <a:txBody>
                    <a:bodyPr/>
                    <a:lstStyle/>
                    <a:p>
                      <a:pPr algn="r" fontAlgn="b"/>
                      <a:r>
                        <a:rPr lang="en-US" sz="800" u="none" strike="noStrike" dirty="0">
                          <a:effectLst/>
                        </a:rPr>
                        <a:t>4.55%</a:t>
                      </a:r>
                      <a:endParaRPr lang="en-US" sz="800" b="0" i="0" u="none" strike="noStrike" dirty="0">
                        <a:effectLst/>
                        <a:latin typeface="Arial" panose="020B0604020202020204" pitchFamily="34" charset="0"/>
                      </a:endParaRPr>
                    </a:p>
                  </a:txBody>
                  <a:tcPr marL="7194" marR="7194" marT="7869" marB="0" anchor="b"/>
                </a:tc>
              </a:tr>
              <a:tr h="169930">
                <a:tc>
                  <a:txBody>
                    <a:bodyPr/>
                    <a:lstStyle/>
                    <a:p>
                      <a:pPr algn="l" fontAlgn="b"/>
                      <a:r>
                        <a:rPr lang="en-US" sz="800" u="none" strike="noStrike" dirty="0">
                          <a:effectLst/>
                        </a:rPr>
                        <a:t>February</a:t>
                      </a:r>
                      <a:endParaRPr lang="en-US" sz="800" b="0" i="0" u="none" strike="noStrike" dirty="0">
                        <a:effectLst/>
                        <a:latin typeface="Arial" panose="020B0604020202020204" pitchFamily="34" charset="0"/>
                      </a:endParaRPr>
                    </a:p>
                  </a:txBody>
                  <a:tcPr marL="7194" marR="7194" marT="7869" marB="0" anchor="b"/>
                </a:tc>
                <a:tc>
                  <a:txBody>
                    <a:bodyPr/>
                    <a:lstStyle/>
                    <a:p>
                      <a:pPr algn="r" fontAlgn="b"/>
                      <a:r>
                        <a:rPr lang="en-US" sz="800" u="none" strike="noStrike" dirty="0">
                          <a:effectLst/>
                        </a:rPr>
                        <a:t>1</a:t>
                      </a:r>
                      <a:endParaRPr lang="en-US" sz="800" b="0" i="0" u="none" strike="noStrike" dirty="0">
                        <a:effectLst/>
                        <a:latin typeface="Arial" panose="020B0604020202020204" pitchFamily="34" charset="0"/>
                      </a:endParaRPr>
                    </a:p>
                  </a:txBody>
                  <a:tcPr marL="7194" marR="7194" marT="7869" marB="0" anchor="b"/>
                </a:tc>
                <a:tc>
                  <a:txBody>
                    <a:bodyPr/>
                    <a:lstStyle/>
                    <a:p>
                      <a:pPr algn="r" fontAlgn="b"/>
                      <a:endParaRPr lang="en-US" sz="800" b="0" i="0" u="none" strike="noStrike" dirty="0">
                        <a:effectLst/>
                        <a:latin typeface="Arial" panose="020B0604020202020204" pitchFamily="34" charset="0"/>
                      </a:endParaRPr>
                    </a:p>
                  </a:txBody>
                  <a:tcPr marL="7194" marR="7194" marT="7869" marB="0" anchor="b"/>
                </a:tc>
                <a:tc>
                  <a:txBody>
                    <a:bodyPr/>
                    <a:lstStyle/>
                    <a:p>
                      <a:pPr algn="r" fontAlgn="b"/>
                      <a:r>
                        <a:rPr lang="en-US" sz="800" u="none" strike="noStrike" dirty="0">
                          <a:effectLst/>
                        </a:rPr>
                        <a:t>88</a:t>
                      </a:r>
                      <a:endParaRPr lang="en-US" sz="800" b="0" i="0" u="none" strike="noStrike" dirty="0">
                        <a:effectLst/>
                        <a:latin typeface="Arial" panose="020B0604020202020204" pitchFamily="34" charset="0"/>
                      </a:endParaRPr>
                    </a:p>
                  </a:txBody>
                  <a:tcPr marL="7194" marR="7194" marT="7869" marB="0" anchor="b"/>
                </a:tc>
                <a:tc>
                  <a:txBody>
                    <a:bodyPr/>
                    <a:lstStyle/>
                    <a:p>
                      <a:pPr algn="l" fontAlgn="b"/>
                      <a:endParaRPr lang="en-US" sz="800" b="0" i="0" u="none" strike="noStrike" dirty="0">
                        <a:effectLst/>
                        <a:latin typeface="Arial" panose="020B0604020202020204" pitchFamily="34" charset="0"/>
                      </a:endParaRPr>
                    </a:p>
                  </a:txBody>
                  <a:tcPr marL="7194" marR="7194" marT="7869" marB="0" anchor="b"/>
                </a:tc>
                <a:tc>
                  <a:txBody>
                    <a:bodyPr/>
                    <a:lstStyle/>
                    <a:p>
                      <a:pPr algn="r" fontAlgn="b"/>
                      <a:r>
                        <a:rPr lang="en-US" sz="800" u="none" strike="noStrike" dirty="0">
                          <a:effectLst/>
                        </a:rPr>
                        <a:t>1.14%</a:t>
                      </a:r>
                      <a:endParaRPr lang="en-US" sz="800" b="0" i="0" u="none" strike="noStrike" dirty="0">
                        <a:effectLst/>
                        <a:latin typeface="Arial" panose="020B0604020202020204" pitchFamily="34" charset="0"/>
                      </a:endParaRPr>
                    </a:p>
                  </a:txBody>
                  <a:tcPr marL="7194" marR="7194" marT="7869" marB="0" anchor="b"/>
                </a:tc>
              </a:tr>
              <a:tr h="169930">
                <a:tc>
                  <a:txBody>
                    <a:bodyPr/>
                    <a:lstStyle/>
                    <a:p>
                      <a:pPr algn="l" fontAlgn="b"/>
                      <a:r>
                        <a:rPr lang="en-US" sz="800" u="none" strike="noStrike" dirty="0">
                          <a:effectLst/>
                        </a:rPr>
                        <a:t>March</a:t>
                      </a:r>
                      <a:endParaRPr lang="en-US" sz="800" b="0" i="0" u="none" strike="noStrike" dirty="0">
                        <a:effectLst/>
                        <a:latin typeface="Arial" panose="020B0604020202020204" pitchFamily="34" charset="0"/>
                      </a:endParaRPr>
                    </a:p>
                  </a:txBody>
                  <a:tcPr marL="7194" marR="7194" marT="7869" marB="0" anchor="b"/>
                </a:tc>
                <a:tc>
                  <a:txBody>
                    <a:bodyPr/>
                    <a:lstStyle/>
                    <a:p>
                      <a:pPr algn="r" fontAlgn="b"/>
                      <a:r>
                        <a:rPr lang="en-US" sz="800" u="none" strike="noStrike" dirty="0">
                          <a:effectLst/>
                        </a:rPr>
                        <a:t>4</a:t>
                      </a:r>
                      <a:endParaRPr lang="en-US" sz="800" b="0" i="0" u="none" strike="noStrike" dirty="0">
                        <a:effectLst/>
                        <a:latin typeface="Arial" panose="020B0604020202020204" pitchFamily="34" charset="0"/>
                      </a:endParaRPr>
                    </a:p>
                  </a:txBody>
                  <a:tcPr marL="7194" marR="7194" marT="7869" marB="0" anchor="b"/>
                </a:tc>
                <a:tc>
                  <a:txBody>
                    <a:bodyPr/>
                    <a:lstStyle/>
                    <a:p>
                      <a:pPr algn="r" fontAlgn="b"/>
                      <a:endParaRPr lang="en-US" sz="800" b="0" i="0" u="none" strike="noStrike" dirty="0">
                        <a:effectLst/>
                        <a:latin typeface="Arial" panose="020B0604020202020204" pitchFamily="34" charset="0"/>
                      </a:endParaRPr>
                    </a:p>
                  </a:txBody>
                  <a:tcPr marL="7194" marR="7194" marT="7869" marB="0" anchor="b"/>
                </a:tc>
                <a:tc>
                  <a:txBody>
                    <a:bodyPr/>
                    <a:lstStyle/>
                    <a:p>
                      <a:pPr algn="r" fontAlgn="b"/>
                      <a:r>
                        <a:rPr lang="en-US" sz="800" u="none" strike="noStrike" dirty="0">
                          <a:effectLst/>
                        </a:rPr>
                        <a:t>88</a:t>
                      </a:r>
                      <a:endParaRPr lang="en-US" sz="800" b="0" i="0" u="none" strike="noStrike" dirty="0">
                        <a:effectLst/>
                        <a:latin typeface="Arial" panose="020B0604020202020204" pitchFamily="34" charset="0"/>
                      </a:endParaRPr>
                    </a:p>
                  </a:txBody>
                  <a:tcPr marL="7194" marR="7194" marT="7869" marB="0" anchor="b"/>
                </a:tc>
                <a:tc>
                  <a:txBody>
                    <a:bodyPr/>
                    <a:lstStyle/>
                    <a:p>
                      <a:pPr algn="l" fontAlgn="b"/>
                      <a:endParaRPr lang="en-US" sz="800" b="0" i="0" u="none" strike="noStrike" dirty="0">
                        <a:effectLst/>
                        <a:latin typeface="Arial" panose="020B0604020202020204" pitchFamily="34" charset="0"/>
                      </a:endParaRPr>
                    </a:p>
                  </a:txBody>
                  <a:tcPr marL="7194" marR="7194" marT="7869" marB="0" anchor="b"/>
                </a:tc>
                <a:tc>
                  <a:txBody>
                    <a:bodyPr/>
                    <a:lstStyle/>
                    <a:p>
                      <a:pPr algn="r" fontAlgn="b"/>
                      <a:r>
                        <a:rPr lang="en-US" sz="800" u="none" strike="noStrike" dirty="0">
                          <a:effectLst/>
                        </a:rPr>
                        <a:t>4.55%</a:t>
                      </a:r>
                      <a:endParaRPr lang="en-US" sz="800" b="0" i="0" u="none" strike="noStrike" dirty="0">
                        <a:effectLst/>
                        <a:latin typeface="Arial" panose="020B0604020202020204" pitchFamily="34" charset="0"/>
                      </a:endParaRPr>
                    </a:p>
                  </a:txBody>
                  <a:tcPr marL="7194" marR="7194" marT="7869" marB="0" anchor="b"/>
                </a:tc>
              </a:tr>
              <a:tr h="169930">
                <a:tc>
                  <a:txBody>
                    <a:bodyPr/>
                    <a:lstStyle/>
                    <a:p>
                      <a:pPr algn="l" fontAlgn="b"/>
                      <a:r>
                        <a:rPr lang="en-US" sz="800" u="none" strike="noStrike" dirty="0">
                          <a:effectLst/>
                        </a:rPr>
                        <a:t>April</a:t>
                      </a:r>
                      <a:endParaRPr lang="en-US" sz="800" b="0" i="0" u="none" strike="noStrike" dirty="0">
                        <a:effectLst/>
                        <a:latin typeface="Arial" panose="020B0604020202020204" pitchFamily="34" charset="0"/>
                      </a:endParaRPr>
                    </a:p>
                  </a:txBody>
                  <a:tcPr marL="7194" marR="7194" marT="7869" marB="0" anchor="b"/>
                </a:tc>
                <a:tc>
                  <a:txBody>
                    <a:bodyPr/>
                    <a:lstStyle/>
                    <a:p>
                      <a:pPr algn="r" fontAlgn="b"/>
                      <a:r>
                        <a:rPr lang="en-US" sz="800" u="none" strike="noStrike" dirty="0">
                          <a:effectLst/>
                        </a:rPr>
                        <a:t>6</a:t>
                      </a:r>
                      <a:endParaRPr lang="en-US" sz="800" b="0" i="0" u="none" strike="noStrike" dirty="0">
                        <a:effectLst/>
                        <a:latin typeface="Arial" panose="020B0604020202020204" pitchFamily="34" charset="0"/>
                      </a:endParaRPr>
                    </a:p>
                  </a:txBody>
                  <a:tcPr marL="7194" marR="7194" marT="7869" marB="0" anchor="b"/>
                </a:tc>
                <a:tc>
                  <a:txBody>
                    <a:bodyPr/>
                    <a:lstStyle/>
                    <a:p>
                      <a:pPr algn="r" fontAlgn="b"/>
                      <a:endParaRPr lang="en-US" sz="800" b="0" i="0" u="none" strike="noStrike" dirty="0">
                        <a:effectLst/>
                        <a:latin typeface="Arial" panose="020B0604020202020204" pitchFamily="34" charset="0"/>
                      </a:endParaRPr>
                    </a:p>
                  </a:txBody>
                  <a:tcPr marL="7194" marR="7194" marT="7869" marB="0" anchor="b"/>
                </a:tc>
                <a:tc>
                  <a:txBody>
                    <a:bodyPr/>
                    <a:lstStyle/>
                    <a:p>
                      <a:pPr algn="r" fontAlgn="b"/>
                      <a:r>
                        <a:rPr lang="en-US" sz="800" u="none" strike="noStrike" dirty="0">
                          <a:effectLst/>
                        </a:rPr>
                        <a:t>83</a:t>
                      </a:r>
                      <a:endParaRPr lang="en-US" sz="800" b="0" i="0" u="none" strike="noStrike" dirty="0">
                        <a:effectLst/>
                        <a:latin typeface="Arial" panose="020B0604020202020204" pitchFamily="34" charset="0"/>
                      </a:endParaRPr>
                    </a:p>
                  </a:txBody>
                  <a:tcPr marL="7194" marR="7194" marT="7869" marB="0" anchor="b"/>
                </a:tc>
                <a:tc>
                  <a:txBody>
                    <a:bodyPr/>
                    <a:lstStyle/>
                    <a:p>
                      <a:pPr algn="l" fontAlgn="b"/>
                      <a:endParaRPr lang="en-US" sz="800" b="0" i="0" u="none" strike="noStrike" dirty="0">
                        <a:effectLst/>
                        <a:latin typeface="Arial" panose="020B0604020202020204" pitchFamily="34" charset="0"/>
                      </a:endParaRPr>
                    </a:p>
                  </a:txBody>
                  <a:tcPr marL="7194" marR="7194" marT="7869" marB="0" anchor="b"/>
                </a:tc>
                <a:tc>
                  <a:txBody>
                    <a:bodyPr/>
                    <a:lstStyle/>
                    <a:p>
                      <a:pPr algn="r" fontAlgn="b"/>
                      <a:r>
                        <a:rPr lang="en-US" sz="800" u="none" strike="noStrike" dirty="0">
                          <a:effectLst/>
                        </a:rPr>
                        <a:t>7.23%</a:t>
                      </a:r>
                      <a:endParaRPr lang="en-US" sz="800" b="0" i="0" u="none" strike="noStrike" dirty="0">
                        <a:effectLst/>
                        <a:latin typeface="Arial" panose="020B0604020202020204" pitchFamily="34" charset="0"/>
                      </a:endParaRPr>
                    </a:p>
                  </a:txBody>
                  <a:tcPr marL="7194" marR="7194" marT="7869" marB="0" anchor="b"/>
                </a:tc>
              </a:tr>
              <a:tr h="169930">
                <a:tc>
                  <a:txBody>
                    <a:bodyPr/>
                    <a:lstStyle/>
                    <a:p>
                      <a:pPr algn="l" fontAlgn="b"/>
                      <a:r>
                        <a:rPr lang="en-US" sz="800" u="none" strike="noStrike" dirty="0">
                          <a:effectLst/>
                        </a:rPr>
                        <a:t>May</a:t>
                      </a:r>
                      <a:endParaRPr lang="en-US" sz="800" b="0" i="0" u="none" strike="noStrike" dirty="0">
                        <a:effectLst/>
                        <a:latin typeface="Arial" panose="020B0604020202020204" pitchFamily="34" charset="0"/>
                      </a:endParaRPr>
                    </a:p>
                  </a:txBody>
                  <a:tcPr marL="7194" marR="7194" marT="7869" marB="0" anchor="b"/>
                </a:tc>
                <a:tc>
                  <a:txBody>
                    <a:bodyPr/>
                    <a:lstStyle/>
                    <a:p>
                      <a:pPr algn="r" fontAlgn="b"/>
                      <a:r>
                        <a:rPr lang="en-US" sz="800" u="none" strike="noStrike" dirty="0">
                          <a:effectLst/>
                        </a:rPr>
                        <a:t>2</a:t>
                      </a:r>
                      <a:endParaRPr lang="en-US" sz="800" b="0" i="0" u="none" strike="noStrike" dirty="0">
                        <a:effectLst/>
                        <a:latin typeface="Arial" panose="020B0604020202020204" pitchFamily="34" charset="0"/>
                      </a:endParaRPr>
                    </a:p>
                  </a:txBody>
                  <a:tcPr marL="7194" marR="7194" marT="7869" marB="0" anchor="b"/>
                </a:tc>
                <a:tc>
                  <a:txBody>
                    <a:bodyPr/>
                    <a:lstStyle/>
                    <a:p>
                      <a:pPr algn="r" fontAlgn="b"/>
                      <a:endParaRPr lang="en-US" sz="800" b="0" i="0" u="none" strike="noStrike" dirty="0">
                        <a:effectLst/>
                        <a:latin typeface="Arial" panose="020B0604020202020204" pitchFamily="34" charset="0"/>
                      </a:endParaRPr>
                    </a:p>
                  </a:txBody>
                  <a:tcPr marL="7194" marR="7194" marT="7869" marB="0" anchor="b"/>
                </a:tc>
                <a:tc>
                  <a:txBody>
                    <a:bodyPr/>
                    <a:lstStyle/>
                    <a:p>
                      <a:pPr algn="r" fontAlgn="b"/>
                      <a:r>
                        <a:rPr lang="en-US" sz="800" u="none" strike="noStrike" dirty="0">
                          <a:effectLst/>
                        </a:rPr>
                        <a:t>84</a:t>
                      </a:r>
                      <a:endParaRPr lang="en-US" sz="800" b="0" i="0" u="none" strike="noStrike" dirty="0">
                        <a:effectLst/>
                        <a:latin typeface="Arial" panose="020B0604020202020204" pitchFamily="34" charset="0"/>
                      </a:endParaRPr>
                    </a:p>
                  </a:txBody>
                  <a:tcPr marL="7194" marR="7194" marT="7869" marB="0" anchor="b"/>
                </a:tc>
                <a:tc>
                  <a:txBody>
                    <a:bodyPr/>
                    <a:lstStyle/>
                    <a:p>
                      <a:pPr algn="l" fontAlgn="b"/>
                      <a:endParaRPr lang="en-US" sz="800" b="0" i="0" u="none" strike="noStrike" dirty="0">
                        <a:effectLst/>
                        <a:latin typeface="Arial" panose="020B0604020202020204" pitchFamily="34" charset="0"/>
                      </a:endParaRPr>
                    </a:p>
                  </a:txBody>
                  <a:tcPr marL="7194" marR="7194" marT="7869" marB="0" anchor="b"/>
                </a:tc>
                <a:tc>
                  <a:txBody>
                    <a:bodyPr/>
                    <a:lstStyle/>
                    <a:p>
                      <a:pPr algn="r" fontAlgn="b"/>
                      <a:r>
                        <a:rPr lang="en-US" sz="800" u="none" strike="noStrike" dirty="0">
                          <a:effectLst/>
                        </a:rPr>
                        <a:t>2.38%</a:t>
                      </a:r>
                      <a:endParaRPr lang="en-US" sz="800" b="0" i="0" u="none" strike="noStrike" dirty="0">
                        <a:effectLst/>
                        <a:latin typeface="Arial" panose="020B0604020202020204" pitchFamily="34" charset="0"/>
                      </a:endParaRPr>
                    </a:p>
                  </a:txBody>
                  <a:tcPr marL="7194" marR="7194" marT="7869" marB="0" anchor="b"/>
                </a:tc>
              </a:tr>
              <a:tr h="169930">
                <a:tc>
                  <a:txBody>
                    <a:bodyPr/>
                    <a:lstStyle/>
                    <a:p>
                      <a:pPr algn="l" fontAlgn="b"/>
                      <a:r>
                        <a:rPr lang="en-US" sz="800" u="none" strike="noStrike" dirty="0">
                          <a:effectLst/>
                        </a:rPr>
                        <a:t>June</a:t>
                      </a:r>
                      <a:endParaRPr lang="en-US" sz="800" b="0" i="0" u="none" strike="noStrike" dirty="0">
                        <a:effectLst/>
                        <a:latin typeface="Arial" panose="020B0604020202020204" pitchFamily="34" charset="0"/>
                      </a:endParaRPr>
                    </a:p>
                  </a:txBody>
                  <a:tcPr marL="7194" marR="7194" marT="7869" marB="0" anchor="b"/>
                </a:tc>
                <a:tc>
                  <a:txBody>
                    <a:bodyPr/>
                    <a:lstStyle/>
                    <a:p>
                      <a:pPr algn="r" fontAlgn="b"/>
                      <a:r>
                        <a:rPr lang="en-US" sz="800" u="none" strike="noStrike" dirty="0">
                          <a:effectLst/>
                        </a:rPr>
                        <a:t>1</a:t>
                      </a:r>
                      <a:endParaRPr lang="en-US" sz="800" b="0" i="0" u="none" strike="noStrike" dirty="0">
                        <a:effectLst/>
                        <a:latin typeface="Arial" panose="020B0604020202020204" pitchFamily="34" charset="0"/>
                      </a:endParaRPr>
                    </a:p>
                  </a:txBody>
                  <a:tcPr marL="7194" marR="7194" marT="7869" marB="0" anchor="b"/>
                </a:tc>
                <a:tc>
                  <a:txBody>
                    <a:bodyPr/>
                    <a:lstStyle/>
                    <a:p>
                      <a:pPr algn="r" fontAlgn="b"/>
                      <a:endParaRPr lang="en-US" sz="800" b="0" i="0" u="none" strike="noStrike" dirty="0">
                        <a:effectLst/>
                        <a:latin typeface="Arial" panose="020B0604020202020204" pitchFamily="34" charset="0"/>
                      </a:endParaRPr>
                    </a:p>
                  </a:txBody>
                  <a:tcPr marL="7194" marR="7194" marT="7869" marB="0" anchor="b"/>
                </a:tc>
                <a:tc>
                  <a:txBody>
                    <a:bodyPr/>
                    <a:lstStyle/>
                    <a:p>
                      <a:pPr algn="r" fontAlgn="b"/>
                      <a:r>
                        <a:rPr lang="en-US" sz="800" u="none" strike="noStrike" dirty="0">
                          <a:effectLst/>
                        </a:rPr>
                        <a:t>85</a:t>
                      </a:r>
                      <a:endParaRPr lang="en-US" sz="800" b="0" i="0" u="none" strike="noStrike" dirty="0">
                        <a:effectLst/>
                        <a:latin typeface="Arial" panose="020B0604020202020204" pitchFamily="34" charset="0"/>
                      </a:endParaRPr>
                    </a:p>
                  </a:txBody>
                  <a:tcPr marL="7194" marR="7194" marT="7869" marB="0" anchor="b"/>
                </a:tc>
                <a:tc>
                  <a:txBody>
                    <a:bodyPr/>
                    <a:lstStyle/>
                    <a:p>
                      <a:pPr algn="l" fontAlgn="b"/>
                      <a:endParaRPr lang="en-US" sz="800" b="0" i="0" u="none" strike="noStrike" dirty="0">
                        <a:effectLst/>
                        <a:latin typeface="Arial" panose="020B0604020202020204" pitchFamily="34" charset="0"/>
                      </a:endParaRPr>
                    </a:p>
                  </a:txBody>
                  <a:tcPr marL="7194" marR="7194" marT="7869" marB="0" anchor="b"/>
                </a:tc>
                <a:tc>
                  <a:txBody>
                    <a:bodyPr/>
                    <a:lstStyle/>
                    <a:p>
                      <a:pPr algn="r" fontAlgn="b"/>
                      <a:r>
                        <a:rPr lang="en-US" sz="800" u="none" strike="noStrike" dirty="0">
                          <a:effectLst/>
                        </a:rPr>
                        <a:t>1.18%</a:t>
                      </a:r>
                      <a:endParaRPr lang="en-US" sz="800" b="0" i="0" u="none" strike="noStrike" dirty="0">
                        <a:effectLst/>
                        <a:latin typeface="Arial" panose="020B0604020202020204" pitchFamily="34" charset="0"/>
                      </a:endParaRPr>
                    </a:p>
                  </a:txBody>
                  <a:tcPr marL="7194" marR="7194" marT="7869" marB="0" anchor="b"/>
                </a:tc>
              </a:tr>
              <a:tr h="169930">
                <a:tc>
                  <a:txBody>
                    <a:bodyPr/>
                    <a:lstStyle/>
                    <a:p>
                      <a:pPr algn="l" fontAlgn="b"/>
                      <a:r>
                        <a:rPr lang="en-US" sz="800" u="none" strike="noStrike" dirty="0">
                          <a:effectLst/>
                        </a:rPr>
                        <a:t>July</a:t>
                      </a:r>
                      <a:endParaRPr lang="en-US" sz="800" b="0" i="0" u="none" strike="noStrike" dirty="0">
                        <a:effectLst/>
                        <a:latin typeface="Arial" panose="020B0604020202020204" pitchFamily="34" charset="0"/>
                      </a:endParaRPr>
                    </a:p>
                  </a:txBody>
                  <a:tcPr marL="7194" marR="7194" marT="7869" marB="0" anchor="b"/>
                </a:tc>
                <a:tc>
                  <a:txBody>
                    <a:bodyPr/>
                    <a:lstStyle/>
                    <a:p>
                      <a:pPr algn="r" fontAlgn="b"/>
                      <a:r>
                        <a:rPr lang="en-US" sz="800" u="none" strike="noStrike" dirty="0">
                          <a:effectLst/>
                        </a:rPr>
                        <a:t>4</a:t>
                      </a:r>
                      <a:endParaRPr lang="en-US" sz="800" b="0" i="0" u="none" strike="noStrike" dirty="0">
                        <a:effectLst/>
                        <a:latin typeface="Arial" panose="020B0604020202020204" pitchFamily="34" charset="0"/>
                      </a:endParaRPr>
                    </a:p>
                  </a:txBody>
                  <a:tcPr marL="7194" marR="7194" marT="7869" marB="0" anchor="b"/>
                </a:tc>
                <a:tc>
                  <a:txBody>
                    <a:bodyPr/>
                    <a:lstStyle/>
                    <a:p>
                      <a:pPr algn="r" fontAlgn="b"/>
                      <a:endParaRPr lang="en-US" sz="800" b="0" i="0" u="none" strike="noStrike" dirty="0">
                        <a:effectLst/>
                        <a:latin typeface="Arial" panose="020B0604020202020204" pitchFamily="34" charset="0"/>
                      </a:endParaRPr>
                    </a:p>
                  </a:txBody>
                  <a:tcPr marL="7194" marR="7194" marT="7869" marB="0" anchor="b"/>
                </a:tc>
                <a:tc>
                  <a:txBody>
                    <a:bodyPr/>
                    <a:lstStyle/>
                    <a:p>
                      <a:pPr algn="r" fontAlgn="b"/>
                      <a:r>
                        <a:rPr lang="en-US" sz="800" u="none" strike="noStrike" dirty="0">
                          <a:effectLst/>
                        </a:rPr>
                        <a:t>87</a:t>
                      </a:r>
                      <a:endParaRPr lang="en-US" sz="800" b="0" i="0" u="none" strike="noStrike" dirty="0">
                        <a:effectLst/>
                        <a:latin typeface="Arial" panose="020B0604020202020204" pitchFamily="34" charset="0"/>
                      </a:endParaRPr>
                    </a:p>
                  </a:txBody>
                  <a:tcPr marL="7194" marR="7194" marT="7869" marB="0" anchor="b"/>
                </a:tc>
                <a:tc>
                  <a:txBody>
                    <a:bodyPr/>
                    <a:lstStyle/>
                    <a:p>
                      <a:pPr algn="l" fontAlgn="b"/>
                      <a:endParaRPr lang="en-US" sz="800" b="0" i="0" u="none" strike="noStrike" dirty="0">
                        <a:effectLst/>
                        <a:latin typeface="Arial" panose="020B0604020202020204" pitchFamily="34" charset="0"/>
                      </a:endParaRPr>
                    </a:p>
                  </a:txBody>
                  <a:tcPr marL="7194" marR="7194" marT="7869" marB="0" anchor="b"/>
                </a:tc>
                <a:tc>
                  <a:txBody>
                    <a:bodyPr/>
                    <a:lstStyle/>
                    <a:p>
                      <a:pPr algn="r" fontAlgn="b"/>
                      <a:r>
                        <a:rPr lang="en-US" sz="800" u="none" strike="noStrike" dirty="0">
                          <a:effectLst/>
                        </a:rPr>
                        <a:t>4.60%</a:t>
                      </a:r>
                      <a:endParaRPr lang="en-US" sz="800" b="0" i="0" u="none" strike="noStrike" dirty="0">
                        <a:effectLst/>
                        <a:latin typeface="Arial" panose="020B0604020202020204" pitchFamily="34" charset="0"/>
                      </a:endParaRPr>
                    </a:p>
                  </a:txBody>
                  <a:tcPr marL="7194" marR="7194" marT="7869" marB="0" anchor="b"/>
                </a:tc>
              </a:tr>
              <a:tr h="169930">
                <a:tc>
                  <a:txBody>
                    <a:bodyPr/>
                    <a:lstStyle/>
                    <a:p>
                      <a:pPr algn="l" fontAlgn="b"/>
                      <a:r>
                        <a:rPr lang="en-US" sz="800" u="none" strike="noStrike" dirty="0">
                          <a:effectLst/>
                        </a:rPr>
                        <a:t>August</a:t>
                      </a:r>
                      <a:endParaRPr lang="en-US" sz="800" b="0" i="0" u="none" strike="noStrike" dirty="0">
                        <a:effectLst/>
                        <a:latin typeface="Arial" panose="020B0604020202020204" pitchFamily="34" charset="0"/>
                      </a:endParaRPr>
                    </a:p>
                  </a:txBody>
                  <a:tcPr marL="7194" marR="7194" marT="7869" marB="0" anchor="b"/>
                </a:tc>
                <a:tc>
                  <a:txBody>
                    <a:bodyPr/>
                    <a:lstStyle/>
                    <a:p>
                      <a:pPr algn="r" fontAlgn="b"/>
                      <a:r>
                        <a:rPr lang="en-US" sz="800" u="none" strike="noStrike" dirty="0">
                          <a:effectLst/>
                        </a:rPr>
                        <a:t>6</a:t>
                      </a:r>
                      <a:endParaRPr lang="en-US" sz="800" b="0" i="0" u="none" strike="noStrike" dirty="0">
                        <a:effectLst/>
                        <a:latin typeface="Arial" panose="020B0604020202020204" pitchFamily="34" charset="0"/>
                      </a:endParaRPr>
                    </a:p>
                  </a:txBody>
                  <a:tcPr marL="7194" marR="7194" marT="7869" marB="0" anchor="b"/>
                </a:tc>
                <a:tc>
                  <a:txBody>
                    <a:bodyPr/>
                    <a:lstStyle/>
                    <a:p>
                      <a:pPr algn="r" fontAlgn="b"/>
                      <a:endParaRPr lang="en-US" sz="800" b="0" i="0" u="none" strike="noStrike" dirty="0">
                        <a:effectLst/>
                        <a:latin typeface="Arial" panose="020B0604020202020204" pitchFamily="34" charset="0"/>
                      </a:endParaRPr>
                    </a:p>
                  </a:txBody>
                  <a:tcPr marL="7194" marR="7194" marT="7869" marB="0" anchor="b"/>
                </a:tc>
                <a:tc>
                  <a:txBody>
                    <a:bodyPr/>
                    <a:lstStyle/>
                    <a:p>
                      <a:pPr algn="r" fontAlgn="b"/>
                      <a:r>
                        <a:rPr lang="en-US" sz="800" u="none" strike="noStrike" dirty="0">
                          <a:effectLst/>
                        </a:rPr>
                        <a:t>88</a:t>
                      </a:r>
                      <a:endParaRPr lang="en-US" sz="800" b="0" i="0" u="none" strike="noStrike" dirty="0">
                        <a:effectLst/>
                        <a:latin typeface="Arial" panose="020B0604020202020204" pitchFamily="34" charset="0"/>
                      </a:endParaRPr>
                    </a:p>
                  </a:txBody>
                  <a:tcPr marL="7194" marR="7194" marT="7869" marB="0" anchor="b"/>
                </a:tc>
                <a:tc>
                  <a:txBody>
                    <a:bodyPr/>
                    <a:lstStyle/>
                    <a:p>
                      <a:pPr algn="l" fontAlgn="b"/>
                      <a:endParaRPr lang="en-US" sz="800" b="0" i="0" u="none" strike="noStrike" dirty="0">
                        <a:effectLst/>
                        <a:latin typeface="Arial" panose="020B0604020202020204" pitchFamily="34" charset="0"/>
                      </a:endParaRPr>
                    </a:p>
                  </a:txBody>
                  <a:tcPr marL="7194" marR="7194" marT="7869" marB="0" anchor="b"/>
                </a:tc>
                <a:tc>
                  <a:txBody>
                    <a:bodyPr/>
                    <a:lstStyle/>
                    <a:p>
                      <a:pPr algn="r" fontAlgn="b"/>
                      <a:r>
                        <a:rPr lang="en-US" sz="800" u="none" strike="noStrike" dirty="0">
                          <a:effectLst/>
                        </a:rPr>
                        <a:t>6.82%</a:t>
                      </a:r>
                      <a:endParaRPr lang="en-US" sz="800" b="0" i="0" u="none" strike="noStrike" dirty="0">
                        <a:effectLst/>
                        <a:latin typeface="Arial" panose="020B0604020202020204" pitchFamily="34" charset="0"/>
                      </a:endParaRPr>
                    </a:p>
                  </a:txBody>
                  <a:tcPr marL="7194" marR="7194" marT="7869" marB="0" anchor="b"/>
                </a:tc>
              </a:tr>
              <a:tr h="169930">
                <a:tc>
                  <a:txBody>
                    <a:bodyPr/>
                    <a:lstStyle/>
                    <a:p>
                      <a:pPr algn="l" fontAlgn="b"/>
                      <a:r>
                        <a:rPr lang="en-US" sz="800" u="none" strike="noStrike" dirty="0">
                          <a:effectLst/>
                        </a:rPr>
                        <a:t>September</a:t>
                      </a:r>
                      <a:endParaRPr lang="en-US" sz="800" b="0" i="0" u="none" strike="noStrike" dirty="0">
                        <a:effectLst/>
                        <a:latin typeface="Arial" panose="020B0604020202020204" pitchFamily="34" charset="0"/>
                      </a:endParaRPr>
                    </a:p>
                  </a:txBody>
                  <a:tcPr marL="7194" marR="7194" marT="7869" marB="0" anchor="b"/>
                </a:tc>
                <a:tc>
                  <a:txBody>
                    <a:bodyPr/>
                    <a:lstStyle/>
                    <a:p>
                      <a:pPr algn="r" fontAlgn="b"/>
                      <a:r>
                        <a:rPr lang="en-US" sz="800" u="none" strike="noStrike" dirty="0">
                          <a:effectLst/>
                        </a:rPr>
                        <a:t>3</a:t>
                      </a:r>
                      <a:endParaRPr lang="en-US" sz="800" b="0" i="0" u="none" strike="noStrike" dirty="0">
                        <a:effectLst/>
                        <a:latin typeface="Arial" panose="020B0604020202020204" pitchFamily="34" charset="0"/>
                      </a:endParaRPr>
                    </a:p>
                  </a:txBody>
                  <a:tcPr marL="7194" marR="7194" marT="7869" marB="0" anchor="b"/>
                </a:tc>
                <a:tc>
                  <a:txBody>
                    <a:bodyPr/>
                    <a:lstStyle/>
                    <a:p>
                      <a:pPr algn="r" fontAlgn="b"/>
                      <a:endParaRPr lang="en-US" sz="800" b="0" i="0" u="none" strike="noStrike" dirty="0">
                        <a:effectLst/>
                        <a:latin typeface="Arial" panose="020B0604020202020204" pitchFamily="34" charset="0"/>
                      </a:endParaRPr>
                    </a:p>
                  </a:txBody>
                  <a:tcPr marL="7194" marR="7194" marT="7869" marB="0" anchor="b"/>
                </a:tc>
                <a:tc>
                  <a:txBody>
                    <a:bodyPr/>
                    <a:lstStyle/>
                    <a:p>
                      <a:pPr algn="r" fontAlgn="b"/>
                      <a:r>
                        <a:rPr lang="en-US" sz="800" u="none" strike="noStrike" dirty="0">
                          <a:effectLst/>
                        </a:rPr>
                        <a:t>88</a:t>
                      </a:r>
                      <a:endParaRPr lang="en-US" sz="800" b="0" i="0" u="none" strike="noStrike" dirty="0">
                        <a:effectLst/>
                        <a:latin typeface="Arial" panose="020B0604020202020204" pitchFamily="34" charset="0"/>
                      </a:endParaRPr>
                    </a:p>
                  </a:txBody>
                  <a:tcPr marL="7194" marR="7194" marT="7869" marB="0" anchor="b"/>
                </a:tc>
                <a:tc>
                  <a:txBody>
                    <a:bodyPr/>
                    <a:lstStyle/>
                    <a:p>
                      <a:pPr algn="l" fontAlgn="b"/>
                      <a:endParaRPr lang="en-US" sz="800" b="0" i="0" u="none" strike="noStrike" dirty="0">
                        <a:effectLst/>
                        <a:latin typeface="Arial" panose="020B0604020202020204" pitchFamily="34" charset="0"/>
                      </a:endParaRPr>
                    </a:p>
                  </a:txBody>
                  <a:tcPr marL="7194" marR="7194" marT="7869" marB="0" anchor="b"/>
                </a:tc>
                <a:tc>
                  <a:txBody>
                    <a:bodyPr/>
                    <a:lstStyle/>
                    <a:p>
                      <a:pPr algn="r" fontAlgn="b"/>
                      <a:r>
                        <a:rPr lang="en-US" sz="800" u="none" strike="noStrike" dirty="0">
                          <a:effectLst/>
                        </a:rPr>
                        <a:t>3.41%</a:t>
                      </a:r>
                      <a:endParaRPr lang="en-US" sz="800" b="0" i="0" u="none" strike="noStrike" dirty="0">
                        <a:effectLst/>
                        <a:latin typeface="Arial" panose="020B0604020202020204" pitchFamily="34" charset="0"/>
                      </a:endParaRPr>
                    </a:p>
                  </a:txBody>
                  <a:tcPr marL="7194" marR="7194" marT="7869" marB="0" anchor="b"/>
                </a:tc>
              </a:tr>
              <a:tr h="169930">
                <a:tc>
                  <a:txBody>
                    <a:bodyPr/>
                    <a:lstStyle/>
                    <a:p>
                      <a:pPr algn="l" fontAlgn="b"/>
                      <a:r>
                        <a:rPr lang="en-US" sz="800" u="none" strike="noStrike" dirty="0">
                          <a:effectLst/>
                        </a:rPr>
                        <a:t>October</a:t>
                      </a:r>
                      <a:endParaRPr lang="en-US" sz="800" b="0" i="0" u="none" strike="noStrike" dirty="0">
                        <a:effectLst/>
                        <a:latin typeface="Arial" panose="020B0604020202020204" pitchFamily="34" charset="0"/>
                      </a:endParaRPr>
                    </a:p>
                  </a:txBody>
                  <a:tcPr marL="7194" marR="7194" marT="7869" marB="0" anchor="b"/>
                </a:tc>
                <a:tc>
                  <a:txBody>
                    <a:bodyPr/>
                    <a:lstStyle/>
                    <a:p>
                      <a:pPr algn="r" fontAlgn="b"/>
                      <a:r>
                        <a:rPr lang="en-US" sz="800" u="none" strike="noStrike" dirty="0">
                          <a:effectLst/>
                        </a:rPr>
                        <a:t>7</a:t>
                      </a:r>
                      <a:endParaRPr lang="en-US" sz="800" b="0" i="0" u="none" strike="noStrike" dirty="0">
                        <a:effectLst/>
                        <a:latin typeface="Arial" panose="020B0604020202020204" pitchFamily="34" charset="0"/>
                      </a:endParaRPr>
                    </a:p>
                  </a:txBody>
                  <a:tcPr marL="7194" marR="7194" marT="7869" marB="0" anchor="b"/>
                </a:tc>
                <a:tc>
                  <a:txBody>
                    <a:bodyPr/>
                    <a:lstStyle/>
                    <a:p>
                      <a:pPr algn="r" fontAlgn="b"/>
                      <a:endParaRPr lang="en-US" sz="800" b="0" i="0" u="none" strike="noStrike" dirty="0">
                        <a:effectLst/>
                        <a:latin typeface="Arial" panose="020B0604020202020204" pitchFamily="34" charset="0"/>
                      </a:endParaRPr>
                    </a:p>
                  </a:txBody>
                  <a:tcPr marL="7194" marR="7194" marT="7869" marB="0" anchor="b"/>
                </a:tc>
                <a:tc>
                  <a:txBody>
                    <a:bodyPr/>
                    <a:lstStyle/>
                    <a:p>
                      <a:pPr algn="r" fontAlgn="b"/>
                      <a:r>
                        <a:rPr lang="en-US" sz="800" u="none" strike="noStrike" dirty="0">
                          <a:effectLst/>
                        </a:rPr>
                        <a:t>88</a:t>
                      </a:r>
                      <a:endParaRPr lang="en-US" sz="800" b="0" i="0" u="none" strike="noStrike" dirty="0">
                        <a:effectLst/>
                        <a:latin typeface="Arial" panose="020B0604020202020204" pitchFamily="34" charset="0"/>
                      </a:endParaRPr>
                    </a:p>
                  </a:txBody>
                  <a:tcPr marL="7194" marR="7194" marT="7869" marB="0" anchor="b"/>
                </a:tc>
                <a:tc>
                  <a:txBody>
                    <a:bodyPr/>
                    <a:lstStyle/>
                    <a:p>
                      <a:pPr algn="l" fontAlgn="b"/>
                      <a:endParaRPr lang="en-US" sz="800" b="0" i="0" u="none" strike="noStrike" dirty="0">
                        <a:effectLst/>
                        <a:latin typeface="Arial" panose="020B0604020202020204" pitchFamily="34" charset="0"/>
                      </a:endParaRPr>
                    </a:p>
                  </a:txBody>
                  <a:tcPr marL="7194" marR="7194" marT="7869" marB="0" anchor="b"/>
                </a:tc>
                <a:tc>
                  <a:txBody>
                    <a:bodyPr/>
                    <a:lstStyle/>
                    <a:p>
                      <a:pPr algn="r" fontAlgn="b"/>
                      <a:r>
                        <a:rPr lang="en-US" sz="800" u="none" strike="noStrike" dirty="0">
                          <a:effectLst/>
                        </a:rPr>
                        <a:t>7.95%</a:t>
                      </a:r>
                      <a:endParaRPr lang="en-US" sz="800" b="0" i="0" u="none" strike="noStrike" dirty="0">
                        <a:effectLst/>
                        <a:latin typeface="Arial" panose="020B0604020202020204" pitchFamily="34" charset="0"/>
                      </a:endParaRPr>
                    </a:p>
                  </a:txBody>
                  <a:tcPr marL="7194" marR="7194" marT="7869" marB="0" anchor="b"/>
                </a:tc>
              </a:tr>
              <a:tr h="169930">
                <a:tc>
                  <a:txBody>
                    <a:bodyPr/>
                    <a:lstStyle/>
                    <a:p>
                      <a:pPr algn="l" fontAlgn="b"/>
                      <a:r>
                        <a:rPr lang="en-US" sz="800" u="none" strike="noStrike" dirty="0">
                          <a:effectLst/>
                        </a:rPr>
                        <a:t>November</a:t>
                      </a:r>
                      <a:endParaRPr lang="en-US" sz="800" b="0" i="0" u="none" strike="noStrike" dirty="0">
                        <a:effectLst/>
                        <a:latin typeface="Arial" panose="020B0604020202020204" pitchFamily="34" charset="0"/>
                      </a:endParaRPr>
                    </a:p>
                  </a:txBody>
                  <a:tcPr marL="7194" marR="7194" marT="7869" marB="0" anchor="b"/>
                </a:tc>
                <a:tc>
                  <a:txBody>
                    <a:bodyPr/>
                    <a:lstStyle/>
                    <a:p>
                      <a:pPr algn="r" fontAlgn="b"/>
                      <a:r>
                        <a:rPr lang="en-US" sz="800" u="none" strike="noStrike" dirty="0">
                          <a:effectLst/>
                        </a:rPr>
                        <a:t>3</a:t>
                      </a:r>
                      <a:endParaRPr lang="en-US" sz="800" b="0" i="0" u="none" strike="noStrike" dirty="0">
                        <a:effectLst/>
                        <a:latin typeface="Arial" panose="020B0604020202020204" pitchFamily="34" charset="0"/>
                      </a:endParaRPr>
                    </a:p>
                  </a:txBody>
                  <a:tcPr marL="7194" marR="7194" marT="7869" marB="0" anchor="b"/>
                </a:tc>
                <a:tc>
                  <a:txBody>
                    <a:bodyPr/>
                    <a:lstStyle/>
                    <a:p>
                      <a:pPr algn="r" fontAlgn="b"/>
                      <a:endParaRPr lang="en-US" sz="800" b="0" i="0" u="none" strike="noStrike" dirty="0">
                        <a:effectLst/>
                        <a:latin typeface="Arial" panose="020B0604020202020204" pitchFamily="34" charset="0"/>
                      </a:endParaRPr>
                    </a:p>
                  </a:txBody>
                  <a:tcPr marL="7194" marR="7194" marT="7869" marB="0" anchor="b"/>
                </a:tc>
                <a:tc>
                  <a:txBody>
                    <a:bodyPr/>
                    <a:lstStyle/>
                    <a:p>
                      <a:pPr algn="r" fontAlgn="b"/>
                      <a:r>
                        <a:rPr lang="en-US" sz="800" u="none" strike="noStrike" dirty="0">
                          <a:effectLst/>
                        </a:rPr>
                        <a:t>86</a:t>
                      </a:r>
                      <a:endParaRPr lang="en-US" sz="800" b="0" i="0" u="none" strike="noStrike" dirty="0">
                        <a:effectLst/>
                        <a:latin typeface="Arial" panose="020B0604020202020204" pitchFamily="34" charset="0"/>
                      </a:endParaRPr>
                    </a:p>
                  </a:txBody>
                  <a:tcPr marL="7194" marR="7194" marT="7869" marB="0" anchor="b"/>
                </a:tc>
                <a:tc>
                  <a:txBody>
                    <a:bodyPr/>
                    <a:lstStyle/>
                    <a:p>
                      <a:pPr algn="l" fontAlgn="b"/>
                      <a:endParaRPr lang="en-US" sz="800" b="0" i="0" u="none" strike="noStrike" dirty="0">
                        <a:effectLst/>
                        <a:latin typeface="Arial" panose="020B0604020202020204" pitchFamily="34" charset="0"/>
                      </a:endParaRPr>
                    </a:p>
                  </a:txBody>
                  <a:tcPr marL="7194" marR="7194" marT="7869" marB="0" anchor="b"/>
                </a:tc>
                <a:tc>
                  <a:txBody>
                    <a:bodyPr/>
                    <a:lstStyle/>
                    <a:p>
                      <a:pPr algn="r" fontAlgn="b"/>
                      <a:r>
                        <a:rPr lang="en-US" sz="800" u="none" strike="noStrike" dirty="0">
                          <a:effectLst/>
                        </a:rPr>
                        <a:t>3.49%</a:t>
                      </a:r>
                      <a:endParaRPr lang="en-US" sz="800" b="0" i="0" u="none" strike="noStrike" dirty="0">
                        <a:effectLst/>
                        <a:latin typeface="Arial" panose="020B0604020202020204" pitchFamily="34" charset="0"/>
                      </a:endParaRPr>
                    </a:p>
                  </a:txBody>
                  <a:tcPr marL="7194" marR="7194" marT="7869" marB="0" anchor="b"/>
                </a:tc>
              </a:tr>
              <a:tr h="169930">
                <a:tc>
                  <a:txBody>
                    <a:bodyPr/>
                    <a:lstStyle/>
                    <a:p>
                      <a:pPr algn="l" fontAlgn="b"/>
                      <a:r>
                        <a:rPr lang="en-US" sz="800" u="none" strike="noStrike" dirty="0">
                          <a:effectLst/>
                        </a:rPr>
                        <a:t>December</a:t>
                      </a:r>
                      <a:endParaRPr lang="en-US" sz="800" b="0" i="0" u="none" strike="noStrike" dirty="0">
                        <a:effectLst/>
                        <a:latin typeface="Arial" panose="020B0604020202020204" pitchFamily="34" charset="0"/>
                      </a:endParaRPr>
                    </a:p>
                  </a:txBody>
                  <a:tcPr marL="7194" marR="7194" marT="7869" marB="0" anchor="b"/>
                </a:tc>
                <a:tc>
                  <a:txBody>
                    <a:bodyPr/>
                    <a:lstStyle/>
                    <a:p>
                      <a:pPr algn="r" fontAlgn="b"/>
                      <a:r>
                        <a:rPr lang="en-US" sz="900" u="none" strike="noStrike" dirty="0">
                          <a:effectLst/>
                        </a:rPr>
                        <a:t>2</a:t>
                      </a:r>
                      <a:endParaRPr lang="en-US" sz="900" b="0" i="0" u="none" strike="noStrike" dirty="0">
                        <a:effectLst/>
                        <a:latin typeface="Arial" panose="020B0604020202020204" pitchFamily="34" charset="0"/>
                      </a:endParaRPr>
                    </a:p>
                  </a:txBody>
                  <a:tcPr marL="7194" marR="7194" marT="7869" marB="0" anchor="b"/>
                </a:tc>
                <a:tc>
                  <a:txBody>
                    <a:bodyPr/>
                    <a:lstStyle/>
                    <a:p>
                      <a:pPr algn="r" fontAlgn="b"/>
                      <a:endParaRPr lang="en-US" sz="900" b="0" i="0" u="none" strike="noStrike" dirty="0">
                        <a:effectLst/>
                        <a:latin typeface="Arial" panose="020B0604020202020204" pitchFamily="34" charset="0"/>
                      </a:endParaRPr>
                    </a:p>
                  </a:txBody>
                  <a:tcPr marL="7194" marR="7194" marT="7869" marB="0" anchor="b"/>
                </a:tc>
                <a:tc>
                  <a:txBody>
                    <a:bodyPr/>
                    <a:lstStyle/>
                    <a:p>
                      <a:pPr algn="r" fontAlgn="b"/>
                      <a:r>
                        <a:rPr lang="en-US" sz="900" u="none" strike="noStrike" dirty="0">
                          <a:effectLst/>
                        </a:rPr>
                        <a:t>85</a:t>
                      </a:r>
                      <a:endParaRPr lang="en-US" sz="900" b="0" i="0" u="none" strike="noStrike" dirty="0">
                        <a:effectLst/>
                        <a:latin typeface="Arial" panose="020B0604020202020204" pitchFamily="34" charset="0"/>
                      </a:endParaRPr>
                    </a:p>
                  </a:txBody>
                  <a:tcPr marL="7194" marR="7194" marT="7869" marB="0" anchor="b"/>
                </a:tc>
                <a:tc>
                  <a:txBody>
                    <a:bodyPr/>
                    <a:lstStyle/>
                    <a:p>
                      <a:pPr algn="l" fontAlgn="b"/>
                      <a:endParaRPr lang="en-US" sz="900" b="0" i="0" u="none" strike="noStrike" dirty="0">
                        <a:effectLst/>
                        <a:latin typeface="Arial" panose="020B0604020202020204" pitchFamily="34" charset="0"/>
                      </a:endParaRPr>
                    </a:p>
                  </a:txBody>
                  <a:tcPr marL="7194" marR="7194" marT="7869" marB="0" anchor="b"/>
                </a:tc>
                <a:tc>
                  <a:txBody>
                    <a:bodyPr/>
                    <a:lstStyle/>
                    <a:p>
                      <a:pPr algn="r" fontAlgn="b"/>
                      <a:r>
                        <a:rPr lang="en-US" sz="800" u="none" strike="noStrike" dirty="0">
                          <a:effectLst/>
                        </a:rPr>
                        <a:t>2.35%</a:t>
                      </a:r>
                      <a:endParaRPr lang="en-US" sz="800" b="0" i="0" u="none" strike="noStrike" dirty="0">
                        <a:effectLst/>
                        <a:latin typeface="Arial" panose="020B0604020202020204" pitchFamily="34" charset="0"/>
                      </a:endParaRPr>
                    </a:p>
                  </a:txBody>
                  <a:tcPr marL="7194" marR="7194" marT="7869" marB="0" anchor="b"/>
                </a:tc>
              </a:tr>
              <a:tr h="169930">
                <a:tc>
                  <a:txBody>
                    <a:bodyPr/>
                    <a:lstStyle/>
                    <a:p>
                      <a:pPr algn="r" fontAlgn="b"/>
                      <a:r>
                        <a:rPr lang="en-US" sz="900" u="none" strike="noStrike" dirty="0">
                          <a:effectLst/>
                        </a:rPr>
                        <a:t>TOTALS</a:t>
                      </a:r>
                      <a:endParaRPr lang="en-US" sz="900" b="0" i="0" u="none" strike="noStrike" dirty="0">
                        <a:effectLst/>
                        <a:latin typeface="Arial" panose="020B0604020202020204" pitchFamily="34" charset="0"/>
                      </a:endParaRPr>
                    </a:p>
                  </a:txBody>
                  <a:tcPr marL="7194" marR="7194" marT="7869" marB="0" anchor="b"/>
                </a:tc>
                <a:tc>
                  <a:txBody>
                    <a:bodyPr/>
                    <a:lstStyle/>
                    <a:p>
                      <a:pPr algn="r" fontAlgn="b"/>
                      <a:r>
                        <a:rPr lang="en-US" sz="900" u="none" strike="noStrike" dirty="0">
                          <a:effectLst/>
                        </a:rPr>
                        <a:t>43</a:t>
                      </a:r>
                      <a:endParaRPr lang="en-US" sz="900" b="0" i="0" u="none" strike="noStrike" dirty="0">
                        <a:effectLst/>
                        <a:latin typeface="Arial" panose="020B0604020202020204" pitchFamily="34" charset="0"/>
                      </a:endParaRPr>
                    </a:p>
                  </a:txBody>
                  <a:tcPr marL="7194" marR="7194" marT="7869" marB="0" anchor="b"/>
                </a:tc>
                <a:tc>
                  <a:txBody>
                    <a:bodyPr/>
                    <a:lstStyle/>
                    <a:p>
                      <a:pPr algn="r" fontAlgn="b"/>
                      <a:endParaRPr lang="en-US" sz="900" b="0" i="0" u="none" strike="noStrike" dirty="0">
                        <a:effectLst/>
                        <a:latin typeface="Arial" panose="020B0604020202020204" pitchFamily="34" charset="0"/>
                      </a:endParaRPr>
                    </a:p>
                  </a:txBody>
                  <a:tcPr marL="7194" marR="7194" marT="7869" marB="0" anchor="b"/>
                </a:tc>
                <a:tc>
                  <a:txBody>
                    <a:bodyPr/>
                    <a:lstStyle/>
                    <a:p>
                      <a:pPr algn="r" fontAlgn="b"/>
                      <a:r>
                        <a:rPr lang="en-US" sz="900" u="none" strike="noStrike" dirty="0">
                          <a:effectLst/>
                        </a:rPr>
                        <a:t>3.583333333</a:t>
                      </a:r>
                      <a:endParaRPr lang="en-US" sz="900" b="0" i="0" u="none" strike="noStrike" dirty="0">
                        <a:effectLst/>
                        <a:latin typeface="Arial" panose="020B0604020202020204" pitchFamily="34" charset="0"/>
                      </a:endParaRPr>
                    </a:p>
                  </a:txBody>
                  <a:tcPr marL="7194" marR="7194" marT="7869" marB="0" anchor="b"/>
                </a:tc>
                <a:tc>
                  <a:txBody>
                    <a:bodyPr/>
                    <a:lstStyle/>
                    <a:p>
                      <a:pPr algn="l" fontAlgn="b"/>
                      <a:endParaRPr lang="en-US" sz="900" b="0" i="0" u="none" strike="noStrike" dirty="0">
                        <a:effectLst/>
                        <a:latin typeface="Arial" panose="020B0604020202020204" pitchFamily="34" charset="0"/>
                      </a:endParaRPr>
                    </a:p>
                  </a:txBody>
                  <a:tcPr marL="7194" marR="7194" marT="7869" marB="0" anchor="b"/>
                </a:tc>
                <a:tc>
                  <a:txBody>
                    <a:bodyPr/>
                    <a:lstStyle/>
                    <a:p>
                      <a:pPr algn="r" fontAlgn="b"/>
                      <a:r>
                        <a:rPr lang="en-US" sz="800" u="none" strike="noStrike" dirty="0">
                          <a:effectLst/>
                        </a:rPr>
                        <a:t>4.14%</a:t>
                      </a:r>
                      <a:endParaRPr lang="en-US" sz="800" b="0" i="0" u="none" strike="noStrike" dirty="0">
                        <a:effectLst/>
                        <a:latin typeface="Arial" panose="020B0604020202020204" pitchFamily="34" charset="0"/>
                      </a:endParaRPr>
                    </a:p>
                  </a:txBody>
                  <a:tcPr marL="7194" marR="7194" marT="7869" marB="0" anchor="b"/>
                </a:tc>
              </a:tr>
              <a:tr h="169930">
                <a:tc>
                  <a:txBody>
                    <a:bodyPr/>
                    <a:lstStyle/>
                    <a:p>
                      <a:pPr algn="l" fontAlgn="b"/>
                      <a:endParaRPr lang="en-US" sz="900" b="0" i="0" u="none" strike="noStrike" dirty="0">
                        <a:effectLst/>
                        <a:latin typeface="Arial" panose="020B0604020202020204" pitchFamily="34" charset="0"/>
                      </a:endParaRPr>
                    </a:p>
                  </a:txBody>
                  <a:tcPr marL="7194" marR="7194" marT="7869" marB="0" anchor="b"/>
                </a:tc>
                <a:tc>
                  <a:txBody>
                    <a:bodyPr/>
                    <a:lstStyle/>
                    <a:p>
                      <a:pPr algn="r" fontAlgn="b"/>
                      <a:endParaRPr lang="en-US" sz="900" b="0" i="0" u="none" strike="noStrike" dirty="0">
                        <a:effectLst/>
                        <a:latin typeface="Arial" panose="020B0604020202020204" pitchFamily="34" charset="0"/>
                      </a:endParaRPr>
                    </a:p>
                  </a:txBody>
                  <a:tcPr marL="7194" marR="7194" marT="7869" marB="0" anchor="b"/>
                </a:tc>
                <a:tc>
                  <a:txBody>
                    <a:bodyPr/>
                    <a:lstStyle/>
                    <a:p>
                      <a:pPr algn="r" fontAlgn="b"/>
                      <a:endParaRPr lang="en-US" sz="900" b="0" i="0" u="none" strike="noStrike" dirty="0">
                        <a:effectLst/>
                        <a:latin typeface="Arial" panose="020B0604020202020204" pitchFamily="34" charset="0"/>
                      </a:endParaRPr>
                    </a:p>
                  </a:txBody>
                  <a:tcPr marL="7194" marR="7194" marT="7869" marB="0" anchor="b"/>
                </a:tc>
                <a:tc>
                  <a:txBody>
                    <a:bodyPr/>
                    <a:lstStyle/>
                    <a:p>
                      <a:pPr algn="r" fontAlgn="b"/>
                      <a:endParaRPr lang="en-US" sz="900" b="0" i="0" u="none" strike="noStrike" dirty="0">
                        <a:effectLst/>
                        <a:latin typeface="Arial" panose="020B0604020202020204" pitchFamily="34" charset="0"/>
                      </a:endParaRPr>
                    </a:p>
                  </a:txBody>
                  <a:tcPr marL="7194" marR="7194" marT="7869" marB="0" anchor="b"/>
                </a:tc>
                <a:tc>
                  <a:txBody>
                    <a:bodyPr/>
                    <a:lstStyle/>
                    <a:p>
                      <a:pPr algn="l" fontAlgn="b"/>
                      <a:endParaRPr lang="en-US" sz="900" b="0" i="0" u="none" strike="noStrike" dirty="0">
                        <a:effectLst/>
                        <a:latin typeface="Arial" panose="020B0604020202020204" pitchFamily="34" charset="0"/>
                      </a:endParaRPr>
                    </a:p>
                  </a:txBody>
                  <a:tcPr marL="7194" marR="7194" marT="7869" marB="0" anchor="b"/>
                </a:tc>
                <a:tc>
                  <a:txBody>
                    <a:bodyPr/>
                    <a:lstStyle/>
                    <a:p>
                      <a:pPr algn="l" fontAlgn="b"/>
                      <a:endParaRPr lang="en-US" sz="800" b="0" i="0" u="none" strike="noStrike" dirty="0">
                        <a:effectLst/>
                        <a:latin typeface="Arial" panose="020B0604020202020204" pitchFamily="34" charset="0"/>
                      </a:endParaRPr>
                    </a:p>
                  </a:txBody>
                  <a:tcPr marL="7194" marR="7194" marT="7869" marB="0" anchor="b"/>
                </a:tc>
              </a:tr>
              <a:tr h="158035">
                <a:tc>
                  <a:txBody>
                    <a:bodyPr/>
                    <a:lstStyle/>
                    <a:p>
                      <a:pPr algn="l" fontAlgn="b"/>
                      <a:endParaRPr lang="en-US" sz="900" b="0" i="0" u="none" strike="noStrike" dirty="0">
                        <a:effectLst/>
                        <a:latin typeface="Arial" panose="020B0604020202020204" pitchFamily="34" charset="0"/>
                      </a:endParaRPr>
                    </a:p>
                  </a:txBody>
                  <a:tcPr marL="7194" marR="7194" marT="7869" marB="0" anchor="b"/>
                </a:tc>
                <a:tc>
                  <a:txBody>
                    <a:bodyPr/>
                    <a:lstStyle/>
                    <a:p>
                      <a:pPr algn="r" fontAlgn="b"/>
                      <a:endParaRPr lang="en-US" sz="900" b="0" i="0" u="none" strike="noStrike" dirty="0">
                        <a:effectLst/>
                        <a:latin typeface="Arial" panose="020B0604020202020204" pitchFamily="34" charset="0"/>
                      </a:endParaRPr>
                    </a:p>
                  </a:txBody>
                  <a:tcPr marL="7194" marR="7194" marT="7869" marB="0" anchor="b"/>
                </a:tc>
                <a:tc>
                  <a:txBody>
                    <a:bodyPr/>
                    <a:lstStyle/>
                    <a:p>
                      <a:pPr algn="r" fontAlgn="b"/>
                      <a:endParaRPr lang="en-US" sz="900" b="0" i="0" u="none" strike="noStrike" dirty="0">
                        <a:effectLst/>
                        <a:latin typeface="Arial" panose="020B0604020202020204" pitchFamily="34" charset="0"/>
                      </a:endParaRPr>
                    </a:p>
                  </a:txBody>
                  <a:tcPr marL="7194" marR="7194" marT="7869" marB="0" anchor="b"/>
                </a:tc>
                <a:tc>
                  <a:txBody>
                    <a:bodyPr/>
                    <a:lstStyle/>
                    <a:p>
                      <a:pPr algn="r" fontAlgn="b"/>
                      <a:endParaRPr lang="en-US" sz="900" b="0" i="0" u="none" strike="noStrike" dirty="0">
                        <a:effectLst/>
                        <a:latin typeface="Arial" panose="020B0604020202020204" pitchFamily="34" charset="0"/>
                      </a:endParaRPr>
                    </a:p>
                  </a:txBody>
                  <a:tcPr marL="7194" marR="7194" marT="7869" marB="0" anchor="b"/>
                </a:tc>
                <a:tc>
                  <a:txBody>
                    <a:bodyPr/>
                    <a:lstStyle/>
                    <a:p>
                      <a:pPr algn="l" fontAlgn="b"/>
                      <a:endParaRPr lang="en-US" sz="900" b="0" i="0" u="none" strike="noStrike" dirty="0">
                        <a:effectLst/>
                        <a:latin typeface="Arial" panose="020B0604020202020204" pitchFamily="34" charset="0"/>
                      </a:endParaRPr>
                    </a:p>
                  </a:txBody>
                  <a:tcPr marL="7194" marR="7194" marT="7869" marB="0" anchor="b"/>
                </a:tc>
                <a:tc>
                  <a:txBody>
                    <a:bodyPr/>
                    <a:lstStyle/>
                    <a:p>
                      <a:pPr algn="l" fontAlgn="b"/>
                      <a:endParaRPr lang="en-US" sz="800" b="0" i="0" u="none" strike="noStrike" dirty="0">
                        <a:effectLst/>
                        <a:latin typeface="Arial" panose="020B0604020202020204" pitchFamily="34" charset="0"/>
                      </a:endParaRPr>
                    </a:p>
                  </a:txBody>
                  <a:tcPr marL="7194" marR="7194" marT="7869" marB="0" anchor="b"/>
                </a:tc>
              </a:tr>
              <a:tr h="348355">
                <a:tc gridSpan="6">
                  <a:txBody>
                    <a:bodyPr/>
                    <a:lstStyle/>
                    <a:p>
                      <a:pPr algn="l" fontAlgn="b"/>
                      <a:r>
                        <a:rPr lang="en-US" sz="800" u="none" strike="noStrike" dirty="0">
                          <a:effectLst/>
                        </a:rPr>
                        <a:t>Note:  The formula for average absence rate per employee is the number of absences divided by the total number of employees on payroll during the period.</a:t>
                      </a:r>
                      <a:endParaRPr lang="en-US" sz="800" b="0" i="1" u="none" strike="noStrike" dirty="0">
                        <a:effectLst/>
                        <a:latin typeface="Arial" panose="020B0604020202020204" pitchFamily="34" charset="0"/>
                      </a:endParaRPr>
                    </a:p>
                  </a:txBody>
                  <a:tcPr marL="7194" marR="7194" marT="7869"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781368378"/>
              </p:ext>
            </p:extLst>
          </p:nvPr>
        </p:nvGraphicFramePr>
        <p:xfrm>
          <a:off x="4343400" y="1905000"/>
          <a:ext cx="3733800" cy="4267205"/>
        </p:xfrm>
        <a:graphic>
          <a:graphicData uri="http://schemas.openxmlformats.org/drawingml/2006/table">
            <a:tbl>
              <a:tblPr>
                <a:tableStyleId>{5C22544A-7EE6-4342-B048-85BDC9FD1C3A}</a:tableStyleId>
              </a:tblPr>
              <a:tblGrid>
                <a:gridCol w="1319140"/>
                <a:gridCol w="887710"/>
                <a:gridCol w="795098"/>
                <a:gridCol w="731852"/>
              </a:tblGrid>
              <a:tr h="318799">
                <a:tc>
                  <a:txBody>
                    <a:bodyPr/>
                    <a:lstStyle/>
                    <a:p>
                      <a:pPr algn="l" fontAlgn="b"/>
                      <a:r>
                        <a:rPr lang="en-US" sz="800" u="none" strike="noStrike" dirty="0">
                          <a:effectLst/>
                        </a:rPr>
                        <a:t>Turnover Calculation</a:t>
                      </a:r>
                      <a:endParaRPr lang="en-US" sz="800" b="1" i="0" u="none" strike="noStrike" dirty="0">
                        <a:effectLst/>
                        <a:latin typeface="Arial" panose="020B0604020202020204" pitchFamily="34" charset="0"/>
                      </a:endParaRPr>
                    </a:p>
                  </a:txBody>
                  <a:tcPr marL="6119" marR="6119" marT="6119" marB="0" anchor="b"/>
                </a:tc>
                <a:tc>
                  <a:txBody>
                    <a:bodyPr/>
                    <a:lstStyle/>
                    <a:p>
                      <a:pPr algn="l" fontAlgn="b"/>
                      <a:endParaRPr lang="en-US" sz="700" b="0" i="0" u="none" strike="noStrike" dirty="0">
                        <a:effectLst/>
                        <a:latin typeface="Arial" panose="020B0604020202020204" pitchFamily="34" charset="0"/>
                      </a:endParaRPr>
                    </a:p>
                  </a:txBody>
                  <a:tcPr marL="6119" marR="6119" marT="6119" marB="0" anchor="b"/>
                </a:tc>
                <a:tc>
                  <a:txBody>
                    <a:bodyPr/>
                    <a:lstStyle/>
                    <a:p>
                      <a:pPr algn="ctr" fontAlgn="b"/>
                      <a:endParaRPr lang="en-US" sz="600" b="0" i="0" u="none" strike="noStrike" dirty="0">
                        <a:effectLst/>
                        <a:latin typeface="Arial" panose="020B0604020202020204" pitchFamily="34" charset="0"/>
                      </a:endParaRPr>
                    </a:p>
                  </a:txBody>
                  <a:tcPr marL="6119" marR="6119" marT="6119" marB="0" anchor="b"/>
                </a:tc>
                <a:tc>
                  <a:txBody>
                    <a:bodyPr/>
                    <a:lstStyle/>
                    <a:p>
                      <a:pPr algn="l" fontAlgn="b"/>
                      <a:endParaRPr lang="en-US" sz="600" b="0" i="0" u="none" strike="noStrike" dirty="0">
                        <a:effectLst/>
                        <a:latin typeface="Arial" panose="020B0604020202020204" pitchFamily="34" charset="0"/>
                      </a:endParaRPr>
                    </a:p>
                  </a:txBody>
                  <a:tcPr marL="6119" marR="6119" marT="6119" marB="0" anchor="b"/>
                </a:tc>
              </a:tr>
              <a:tr h="318799">
                <a:tc>
                  <a:txBody>
                    <a:bodyPr/>
                    <a:lstStyle/>
                    <a:p>
                      <a:pPr algn="l" fontAlgn="b"/>
                      <a:r>
                        <a:rPr lang="en-US" sz="700" u="none" strike="noStrike" dirty="0">
                          <a:effectLst/>
                        </a:rPr>
                        <a:t>(Formulas are included)</a:t>
                      </a:r>
                      <a:endParaRPr lang="en-US" sz="700" b="0" i="0" u="none" strike="noStrike" dirty="0">
                        <a:effectLst/>
                        <a:latin typeface="Arial" panose="020B0604020202020204" pitchFamily="34" charset="0"/>
                      </a:endParaRPr>
                    </a:p>
                  </a:txBody>
                  <a:tcPr marL="6119" marR="6119" marT="6119" marB="0" anchor="b"/>
                </a:tc>
                <a:tc>
                  <a:txBody>
                    <a:bodyPr/>
                    <a:lstStyle/>
                    <a:p>
                      <a:pPr algn="l" fontAlgn="b"/>
                      <a:endParaRPr lang="en-US" sz="700" b="0" i="0" u="none" strike="noStrike" dirty="0">
                        <a:effectLst/>
                        <a:latin typeface="Arial" panose="020B0604020202020204" pitchFamily="34" charset="0"/>
                      </a:endParaRPr>
                    </a:p>
                  </a:txBody>
                  <a:tcPr marL="6119" marR="6119" marT="6119" marB="0" anchor="b"/>
                </a:tc>
                <a:tc>
                  <a:txBody>
                    <a:bodyPr/>
                    <a:lstStyle/>
                    <a:p>
                      <a:pPr algn="ctr" fontAlgn="b"/>
                      <a:endParaRPr lang="en-US" sz="600" b="0" i="0" u="none" strike="noStrike" dirty="0">
                        <a:effectLst/>
                        <a:latin typeface="Arial" panose="020B0604020202020204" pitchFamily="34" charset="0"/>
                      </a:endParaRPr>
                    </a:p>
                  </a:txBody>
                  <a:tcPr marL="6119" marR="6119" marT="6119" marB="0" anchor="b"/>
                </a:tc>
                <a:tc>
                  <a:txBody>
                    <a:bodyPr/>
                    <a:lstStyle/>
                    <a:p>
                      <a:pPr algn="l" fontAlgn="b"/>
                      <a:endParaRPr lang="en-US" sz="600" b="0" i="0" u="none" strike="noStrike" dirty="0">
                        <a:effectLst/>
                        <a:latin typeface="Arial" panose="020B0604020202020204" pitchFamily="34" charset="0"/>
                      </a:endParaRPr>
                    </a:p>
                  </a:txBody>
                  <a:tcPr marL="6119" marR="6119" marT="6119" marB="0" anchor="b"/>
                </a:tc>
              </a:tr>
              <a:tr h="117650">
                <a:tc>
                  <a:txBody>
                    <a:bodyPr/>
                    <a:lstStyle/>
                    <a:p>
                      <a:pPr algn="l" fontAlgn="b"/>
                      <a:endParaRPr lang="en-US" sz="700" b="1" i="0" u="none" strike="noStrike" dirty="0">
                        <a:effectLst/>
                        <a:latin typeface="Arial" panose="020B0604020202020204" pitchFamily="34" charset="0"/>
                      </a:endParaRPr>
                    </a:p>
                  </a:txBody>
                  <a:tcPr marL="6119" marR="6119" marT="6119" marB="0" anchor="b"/>
                </a:tc>
                <a:tc>
                  <a:txBody>
                    <a:bodyPr/>
                    <a:lstStyle/>
                    <a:p>
                      <a:pPr algn="ctr" fontAlgn="b"/>
                      <a:r>
                        <a:rPr lang="en-US" sz="500" u="none" strike="noStrike" dirty="0">
                          <a:effectLst/>
                        </a:rPr>
                        <a:t>Number of Employees </a:t>
                      </a:r>
                      <a:endParaRPr lang="en-US" sz="500" b="1" i="0" u="none" strike="noStrike" dirty="0">
                        <a:effectLst/>
                        <a:latin typeface="Arial" panose="020B0604020202020204" pitchFamily="34" charset="0"/>
                      </a:endParaRPr>
                    </a:p>
                  </a:txBody>
                  <a:tcPr marL="6119" marR="6119" marT="6119" marB="0" anchor="b"/>
                </a:tc>
                <a:tc>
                  <a:txBody>
                    <a:bodyPr/>
                    <a:lstStyle/>
                    <a:p>
                      <a:pPr algn="ctr" fontAlgn="b"/>
                      <a:r>
                        <a:rPr lang="en-US" sz="500" u="none" strike="noStrike" dirty="0">
                          <a:effectLst/>
                        </a:rPr>
                        <a:t>Average Number </a:t>
                      </a:r>
                      <a:endParaRPr lang="en-US" sz="500" b="1" i="0" u="none" strike="noStrike" dirty="0">
                        <a:effectLst/>
                        <a:latin typeface="Arial" panose="020B0604020202020204" pitchFamily="34" charset="0"/>
                      </a:endParaRPr>
                    </a:p>
                  </a:txBody>
                  <a:tcPr marL="6119" marR="6119" marT="6119" marB="0" anchor="b"/>
                </a:tc>
                <a:tc>
                  <a:txBody>
                    <a:bodyPr/>
                    <a:lstStyle/>
                    <a:p>
                      <a:pPr algn="ctr" fontAlgn="b"/>
                      <a:r>
                        <a:rPr lang="en-US" sz="500" u="none" strike="noStrike" dirty="0">
                          <a:effectLst/>
                        </a:rPr>
                        <a:t>Turnover Rate</a:t>
                      </a:r>
                      <a:endParaRPr lang="en-US" sz="500" b="1" i="0" u="none" strike="noStrike" dirty="0">
                        <a:effectLst/>
                        <a:latin typeface="Arial" panose="020B0604020202020204" pitchFamily="34" charset="0"/>
                      </a:endParaRPr>
                    </a:p>
                  </a:txBody>
                  <a:tcPr marL="6119" marR="6119" marT="6119" marB="0" anchor="b"/>
                </a:tc>
              </a:tr>
              <a:tr h="127520">
                <a:tc>
                  <a:txBody>
                    <a:bodyPr/>
                    <a:lstStyle/>
                    <a:p>
                      <a:pPr algn="l" fontAlgn="b"/>
                      <a:endParaRPr lang="en-US" sz="700" b="1" i="0" u="none" strike="noStrike" dirty="0">
                        <a:effectLst/>
                        <a:latin typeface="Arial" panose="020B0604020202020204" pitchFamily="34" charset="0"/>
                      </a:endParaRPr>
                    </a:p>
                  </a:txBody>
                  <a:tcPr marL="6119" marR="6119" marT="6119" marB="0" anchor="b"/>
                </a:tc>
                <a:tc>
                  <a:txBody>
                    <a:bodyPr/>
                    <a:lstStyle/>
                    <a:p>
                      <a:pPr algn="ctr" fontAlgn="b"/>
                      <a:r>
                        <a:rPr lang="en-US" sz="500" u="none" strike="noStrike" dirty="0">
                          <a:effectLst/>
                        </a:rPr>
                        <a:t>Separated During </a:t>
                      </a:r>
                      <a:endParaRPr lang="en-US" sz="500" b="1" i="0" u="none" strike="noStrike" dirty="0">
                        <a:effectLst/>
                        <a:latin typeface="Arial" panose="020B0604020202020204" pitchFamily="34" charset="0"/>
                      </a:endParaRPr>
                    </a:p>
                  </a:txBody>
                  <a:tcPr marL="6119" marR="6119" marT="6119" marB="0" anchor="b"/>
                </a:tc>
                <a:tc>
                  <a:txBody>
                    <a:bodyPr/>
                    <a:lstStyle/>
                    <a:p>
                      <a:pPr algn="ctr" fontAlgn="b"/>
                      <a:r>
                        <a:rPr lang="en-US" sz="500" u="none" strike="noStrike" dirty="0">
                          <a:effectLst/>
                        </a:rPr>
                        <a:t>Employees During</a:t>
                      </a:r>
                      <a:endParaRPr lang="en-US" sz="500" b="1" i="0" u="none" strike="noStrike" dirty="0">
                        <a:effectLst/>
                        <a:latin typeface="Arial" panose="020B0604020202020204" pitchFamily="34" charset="0"/>
                      </a:endParaRPr>
                    </a:p>
                  </a:txBody>
                  <a:tcPr marL="6119" marR="6119" marT="6119" marB="0" anchor="b"/>
                </a:tc>
                <a:tc>
                  <a:txBody>
                    <a:bodyPr/>
                    <a:lstStyle/>
                    <a:p>
                      <a:pPr algn="ctr" fontAlgn="b"/>
                      <a:r>
                        <a:rPr lang="en-US" sz="500" u="none" strike="noStrike" dirty="0">
                          <a:effectLst/>
                        </a:rPr>
                        <a:t>(Monthly)</a:t>
                      </a:r>
                      <a:endParaRPr lang="en-US" sz="500" b="1" i="0" u="none" strike="noStrike" dirty="0">
                        <a:effectLst/>
                        <a:latin typeface="Arial" panose="020B0604020202020204" pitchFamily="34" charset="0"/>
                      </a:endParaRPr>
                    </a:p>
                  </a:txBody>
                  <a:tcPr marL="6119" marR="6119" marT="6119" marB="0" anchor="b"/>
                </a:tc>
              </a:tr>
              <a:tr h="127520">
                <a:tc>
                  <a:txBody>
                    <a:bodyPr/>
                    <a:lstStyle/>
                    <a:p>
                      <a:pPr algn="l" fontAlgn="b"/>
                      <a:endParaRPr lang="en-US" sz="700" b="1" i="0" u="none" strike="noStrike" dirty="0">
                        <a:effectLst/>
                        <a:latin typeface="Arial" panose="020B0604020202020204" pitchFamily="34" charset="0"/>
                      </a:endParaRPr>
                    </a:p>
                  </a:txBody>
                  <a:tcPr marL="6119" marR="6119" marT="6119" marB="0" anchor="b"/>
                </a:tc>
                <a:tc>
                  <a:txBody>
                    <a:bodyPr/>
                    <a:lstStyle/>
                    <a:p>
                      <a:pPr algn="ctr" fontAlgn="b"/>
                      <a:r>
                        <a:rPr lang="en-US" sz="500" u="none" strike="noStrike" dirty="0">
                          <a:effectLst/>
                        </a:rPr>
                        <a:t>Month</a:t>
                      </a:r>
                      <a:endParaRPr lang="en-US" sz="500" b="1" i="0" u="none" strike="noStrike" dirty="0">
                        <a:effectLst/>
                        <a:latin typeface="Arial" panose="020B0604020202020204" pitchFamily="34" charset="0"/>
                      </a:endParaRPr>
                    </a:p>
                  </a:txBody>
                  <a:tcPr marL="6119" marR="6119" marT="6119" marB="0" anchor="b"/>
                </a:tc>
                <a:tc>
                  <a:txBody>
                    <a:bodyPr/>
                    <a:lstStyle/>
                    <a:p>
                      <a:pPr algn="ctr" fontAlgn="b"/>
                      <a:r>
                        <a:rPr lang="en-US" sz="500" u="none" strike="noStrike" dirty="0">
                          <a:effectLst/>
                        </a:rPr>
                        <a:t>Month</a:t>
                      </a:r>
                      <a:endParaRPr lang="en-US" sz="500" b="1" i="0" u="none" strike="noStrike" dirty="0">
                        <a:effectLst/>
                        <a:latin typeface="Arial" panose="020B0604020202020204" pitchFamily="34" charset="0"/>
                      </a:endParaRPr>
                    </a:p>
                  </a:txBody>
                  <a:tcPr marL="6119" marR="6119" marT="6119" marB="0" anchor="b"/>
                </a:tc>
                <a:tc>
                  <a:txBody>
                    <a:bodyPr/>
                    <a:lstStyle/>
                    <a:p>
                      <a:pPr algn="ctr" fontAlgn="b"/>
                      <a:endParaRPr lang="en-US" sz="700" b="1" i="0" u="none" strike="noStrike" dirty="0">
                        <a:effectLst/>
                        <a:latin typeface="Arial" panose="020B0604020202020204" pitchFamily="34" charset="0"/>
                      </a:endParaRPr>
                    </a:p>
                  </a:txBody>
                  <a:tcPr marL="6119" marR="6119" marT="6119" marB="0" anchor="b"/>
                </a:tc>
              </a:tr>
              <a:tr h="133545">
                <a:tc>
                  <a:txBody>
                    <a:bodyPr/>
                    <a:lstStyle/>
                    <a:p>
                      <a:pPr algn="l" fontAlgn="b"/>
                      <a:r>
                        <a:rPr lang="en-US" sz="700" u="none" strike="noStrike" dirty="0">
                          <a:effectLst/>
                        </a:rPr>
                        <a:t>January</a:t>
                      </a:r>
                      <a:endParaRPr lang="en-US" sz="700" b="0" i="0" u="none" strike="noStrike" dirty="0">
                        <a:effectLst/>
                        <a:latin typeface="Arial" panose="020B0604020202020204" pitchFamily="34" charset="0"/>
                      </a:endParaRPr>
                    </a:p>
                  </a:txBody>
                  <a:tcPr marL="6119" marR="6119" marT="6119" marB="0" anchor="b"/>
                </a:tc>
                <a:tc>
                  <a:txBody>
                    <a:bodyPr/>
                    <a:lstStyle/>
                    <a:p>
                      <a:pPr algn="r" fontAlgn="b"/>
                      <a:r>
                        <a:rPr lang="en-US" sz="700" u="none" strike="noStrike" dirty="0">
                          <a:effectLst/>
                        </a:rPr>
                        <a:t>1</a:t>
                      </a:r>
                      <a:endParaRPr lang="en-US" sz="700" b="0" i="0" u="none" strike="noStrike" dirty="0">
                        <a:effectLst/>
                        <a:latin typeface="Arial" panose="020B0604020202020204" pitchFamily="34" charset="0"/>
                      </a:endParaRPr>
                    </a:p>
                  </a:txBody>
                  <a:tcPr marL="6119" marR="6119" marT="6119" marB="0" anchor="b"/>
                </a:tc>
                <a:tc>
                  <a:txBody>
                    <a:bodyPr/>
                    <a:lstStyle/>
                    <a:p>
                      <a:pPr algn="ctr" fontAlgn="b"/>
                      <a:r>
                        <a:rPr lang="en-US" sz="800" u="none" strike="noStrike" dirty="0">
                          <a:effectLst/>
                        </a:rPr>
                        <a:t>100</a:t>
                      </a:r>
                      <a:endParaRPr lang="en-US" sz="800" b="1" i="0" u="none" strike="noStrike" dirty="0">
                        <a:effectLst/>
                        <a:latin typeface="Arial" panose="020B0604020202020204" pitchFamily="34" charset="0"/>
                      </a:endParaRPr>
                    </a:p>
                  </a:txBody>
                  <a:tcPr marL="6119" marR="6119" marT="6119" marB="0" anchor="b"/>
                </a:tc>
                <a:tc>
                  <a:txBody>
                    <a:bodyPr/>
                    <a:lstStyle/>
                    <a:p>
                      <a:pPr algn="r" fontAlgn="b"/>
                      <a:r>
                        <a:rPr lang="en-US" sz="800" u="none" strike="noStrike" dirty="0">
                          <a:effectLst/>
                        </a:rPr>
                        <a:t>0.01</a:t>
                      </a:r>
                      <a:endParaRPr lang="en-US" sz="800" b="1" i="0" u="none" strike="noStrike" dirty="0">
                        <a:effectLst/>
                        <a:latin typeface="Arial" panose="020B0604020202020204" pitchFamily="34" charset="0"/>
                      </a:endParaRPr>
                    </a:p>
                  </a:txBody>
                  <a:tcPr marL="6119" marR="6119" marT="6119" marB="0" anchor="b"/>
                </a:tc>
              </a:tr>
              <a:tr h="133545">
                <a:tc>
                  <a:txBody>
                    <a:bodyPr/>
                    <a:lstStyle/>
                    <a:p>
                      <a:pPr algn="l" fontAlgn="b"/>
                      <a:r>
                        <a:rPr lang="en-US" sz="700" u="none" strike="noStrike" dirty="0">
                          <a:effectLst/>
                        </a:rPr>
                        <a:t>February</a:t>
                      </a:r>
                      <a:endParaRPr lang="en-US" sz="700" b="0" i="0" u="none" strike="noStrike" dirty="0">
                        <a:effectLst/>
                        <a:latin typeface="Arial" panose="020B0604020202020204" pitchFamily="34" charset="0"/>
                      </a:endParaRPr>
                    </a:p>
                  </a:txBody>
                  <a:tcPr marL="6119" marR="6119" marT="6119" marB="0" anchor="b"/>
                </a:tc>
                <a:tc>
                  <a:txBody>
                    <a:bodyPr/>
                    <a:lstStyle/>
                    <a:p>
                      <a:pPr algn="r" fontAlgn="b"/>
                      <a:r>
                        <a:rPr lang="en-US" sz="800" u="none" strike="noStrike" dirty="0">
                          <a:effectLst/>
                        </a:rPr>
                        <a:t>4</a:t>
                      </a:r>
                      <a:endParaRPr lang="en-US" sz="800" b="0" i="0" u="none" strike="noStrike" dirty="0">
                        <a:effectLst/>
                        <a:latin typeface="Arial" panose="020B0604020202020204" pitchFamily="34" charset="0"/>
                      </a:endParaRPr>
                    </a:p>
                  </a:txBody>
                  <a:tcPr marL="6119" marR="6119" marT="6119" marB="0" anchor="b"/>
                </a:tc>
                <a:tc>
                  <a:txBody>
                    <a:bodyPr/>
                    <a:lstStyle/>
                    <a:p>
                      <a:pPr algn="ctr" fontAlgn="b"/>
                      <a:r>
                        <a:rPr lang="en-US" sz="800" u="none" strike="noStrike" dirty="0">
                          <a:effectLst/>
                        </a:rPr>
                        <a:t>98</a:t>
                      </a:r>
                      <a:endParaRPr lang="en-US" sz="800" b="0" i="0" u="none" strike="noStrike" dirty="0">
                        <a:effectLst/>
                        <a:latin typeface="Arial" panose="020B0604020202020204" pitchFamily="34" charset="0"/>
                      </a:endParaRPr>
                    </a:p>
                  </a:txBody>
                  <a:tcPr marL="6119" marR="6119" marT="6119" marB="0" anchor="b"/>
                </a:tc>
                <a:tc>
                  <a:txBody>
                    <a:bodyPr/>
                    <a:lstStyle/>
                    <a:p>
                      <a:pPr algn="r" fontAlgn="b"/>
                      <a:r>
                        <a:rPr lang="en-US" sz="800" u="none" strike="noStrike" dirty="0">
                          <a:effectLst/>
                        </a:rPr>
                        <a:t>0.040816327</a:t>
                      </a:r>
                      <a:endParaRPr lang="en-US" sz="800" b="1" i="0" u="none" strike="noStrike" dirty="0">
                        <a:effectLst/>
                        <a:latin typeface="Arial" panose="020B0604020202020204" pitchFamily="34" charset="0"/>
                      </a:endParaRPr>
                    </a:p>
                  </a:txBody>
                  <a:tcPr marL="6119" marR="6119" marT="6119" marB="0" anchor="b"/>
                </a:tc>
              </a:tr>
              <a:tr h="133545">
                <a:tc>
                  <a:txBody>
                    <a:bodyPr/>
                    <a:lstStyle/>
                    <a:p>
                      <a:pPr algn="l" fontAlgn="b"/>
                      <a:r>
                        <a:rPr lang="en-US" sz="700" u="none" strike="noStrike" dirty="0">
                          <a:effectLst/>
                        </a:rPr>
                        <a:t>March</a:t>
                      </a:r>
                      <a:endParaRPr lang="en-US" sz="700" b="0" i="0" u="none" strike="noStrike" dirty="0">
                        <a:effectLst/>
                        <a:latin typeface="Arial" panose="020B0604020202020204" pitchFamily="34" charset="0"/>
                      </a:endParaRPr>
                    </a:p>
                  </a:txBody>
                  <a:tcPr marL="6119" marR="6119" marT="6119" marB="0" anchor="b"/>
                </a:tc>
                <a:tc>
                  <a:txBody>
                    <a:bodyPr/>
                    <a:lstStyle/>
                    <a:p>
                      <a:pPr algn="r" fontAlgn="b"/>
                      <a:r>
                        <a:rPr lang="en-US" sz="700" u="none" strike="noStrike" dirty="0">
                          <a:effectLst/>
                        </a:rPr>
                        <a:t>3</a:t>
                      </a:r>
                      <a:endParaRPr lang="en-US" sz="700" b="0" i="0" u="none" strike="noStrike" dirty="0">
                        <a:effectLst/>
                        <a:latin typeface="Arial" panose="020B0604020202020204" pitchFamily="34" charset="0"/>
                      </a:endParaRPr>
                    </a:p>
                  </a:txBody>
                  <a:tcPr marL="6119" marR="6119" marT="6119" marB="0" anchor="b"/>
                </a:tc>
                <a:tc>
                  <a:txBody>
                    <a:bodyPr/>
                    <a:lstStyle/>
                    <a:p>
                      <a:pPr algn="ctr" fontAlgn="b"/>
                      <a:r>
                        <a:rPr lang="en-US" sz="600" u="none" strike="noStrike" dirty="0">
                          <a:effectLst/>
                        </a:rPr>
                        <a:t>98</a:t>
                      </a:r>
                      <a:endParaRPr lang="en-US" sz="600" b="0" i="0" u="none" strike="noStrike" dirty="0">
                        <a:effectLst/>
                        <a:latin typeface="Arial" panose="020B0604020202020204" pitchFamily="34" charset="0"/>
                      </a:endParaRPr>
                    </a:p>
                  </a:txBody>
                  <a:tcPr marL="6119" marR="6119" marT="6119" marB="0" anchor="b"/>
                </a:tc>
                <a:tc>
                  <a:txBody>
                    <a:bodyPr/>
                    <a:lstStyle/>
                    <a:p>
                      <a:pPr algn="r" fontAlgn="b"/>
                      <a:r>
                        <a:rPr lang="en-US" sz="800" u="none" strike="noStrike" dirty="0">
                          <a:effectLst/>
                        </a:rPr>
                        <a:t>0.030612245</a:t>
                      </a:r>
                      <a:endParaRPr lang="en-US" sz="800" b="1" i="0" u="none" strike="noStrike" dirty="0">
                        <a:effectLst/>
                        <a:latin typeface="Arial" panose="020B0604020202020204" pitchFamily="34" charset="0"/>
                      </a:endParaRPr>
                    </a:p>
                  </a:txBody>
                  <a:tcPr marL="6119" marR="6119" marT="6119" marB="0" anchor="b"/>
                </a:tc>
              </a:tr>
              <a:tr h="133545">
                <a:tc>
                  <a:txBody>
                    <a:bodyPr/>
                    <a:lstStyle/>
                    <a:p>
                      <a:pPr algn="l" fontAlgn="b"/>
                      <a:r>
                        <a:rPr lang="en-US" sz="700" u="none" strike="noStrike" dirty="0">
                          <a:effectLst/>
                        </a:rPr>
                        <a:t>1st Quarter</a:t>
                      </a:r>
                      <a:endParaRPr lang="en-US" sz="700" b="0" i="0" u="none" strike="noStrike" dirty="0">
                        <a:effectLst/>
                        <a:latin typeface="Arial" panose="020B0604020202020204" pitchFamily="34" charset="0"/>
                      </a:endParaRPr>
                    </a:p>
                  </a:txBody>
                  <a:tcPr marL="6119" marR="6119" marT="6119" marB="0" anchor="b"/>
                </a:tc>
                <a:tc>
                  <a:txBody>
                    <a:bodyPr/>
                    <a:lstStyle/>
                    <a:p>
                      <a:pPr algn="r" fontAlgn="b"/>
                      <a:r>
                        <a:rPr lang="en-US" sz="700" u="none" strike="noStrike" dirty="0">
                          <a:effectLst/>
                        </a:rPr>
                        <a:t>8</a:t>
                      </a:r>
                      <a:endParaRPr lang="en-US" sz="700" b="0" i="0" u="none" strike="noStrike" dirty="0">
                        <a:effectLst/>
                        <a:latin typeface="Arial" panose="020B0604020202020204" pitchFamily="34" charset="0"/>
                      </a:endParaRPr>
                    </a:p>
                  </a:txBody>
                  <a:tcPr marL="6119" marR="6119" marT="6119" marB="0" anchor="b"/>
                </a:tc>
                <a:tc>
                  <a:txBody>
                    <a:bodyPr/>
                    <a:lstStyle/>
                    <a:p>
                      <a:pPr algn="ctr" fontAlgn="b"/>
                      <a:r>
                        <a:rPr lang="en-US" sz="600" u="none" strike="noStrike" dirty="0">
                          <a:effectLst/>
                        </a:rPr>
                        <a:t> </a:t>
                      </a:r>
                      <a:endParaRPr lang="en-US" sz="600" b="0" i="0" u="none" strike="noStrike" dirty="0">
                        <a:effectLst/>
                        <a:latin typeface="Arial" panose="020B0604020202020204" pitchFamily="34" charset="0"/>
                      </a:endParaRPr>
                    </a:p>
                  </a:txBody>
                  <a:tcPr marL="6119" marR="6119" marT="6119" marB="0" anchor="b"/>
                </a:tc>
                <a:tc>
                  <a:txBody>
                    <a:bodyPr/>
                    <a:lstStyle/>
                    <a:p>
                      <a:pPr algn="r" fontAlgn="b"/>
                      <a:r>
                        <a:rPr lang="en-US" sz="800" u="none" strike="noStrike" dirty="0">
                          <a:effectLst/>
                        </a:rPr>
                        <a:t>0.081428571</a:t>
                      </a:r>
                      <a:endParaRPr lang="en-US" sz="800" b="1" i="0" u="none" strike="noStrike" dirty="0">
                        <a:effectLst/>
                        <a:latin typeface="Arial" panose="020B0604020202020204" pitchFamily="34" charset="0"/>
                      </a:endParaRPr>
                    </a:p>
                  </a:txBody>
                  <a:tcPr marL="6119" marR="6119" marT="6119" marB="0" anchor="b"/>
                </a:tc>
              </a:tr>
              <a:tr h="133545">
                <a:tc>
                  <a:txBody>
                    <a:bodyPr/>
                    <a:lstStyle/>
                    <a:p>
                      <a:pPr algn="l" fontAlgn="b"/>
                      <a:endParaRPr lang="en-US" sz="700" b="0" i="0" u="none" strike="noStrike" dirty="0">
                        <a:effectLst/>
                        <a:latin typeface="Arial" panose="020B0604020202020204" pitchFamily="34" charset="0"/>
                      </a:endParaRPr>
                    </a:p>
                  </a:txBody>
                  <a:tcPr marL="6119" marR="6119" marT="6119" marB="0" anchor="b"/>
                </a:tc>
                <a:tc>
                  <a:txBody>
                    <a:bodyPr/>
                    <a:lstStyle/>
                    <a:p>
                      <a:pPr algn="l" fontAlgn="b"/>
                      <a:endParaRPr lang="en-US" sz="700" b="0" i="0" u="none" strike="noStrike" dirty="0">
                        <a:effectLst/>
                        <a:latin typeface="Arial" panose="020B0604020202020204" pitchFamily="34" charset="0"/>
                      </a:endParaRPr>
                    </a:p>
                  </a:txBody>
                  <a:tcPr marL="6119" marR="6119" marT="6119" marB="0" anchor="b"/>
                </a:tc>
                <a:tc>
                  <a:txBody>
                    <a:bodyPr/>
                    <a:lstStyle/>
                    <a:p>
                      <a:pPr algn="ctr" fontAlgn="b"/>
                      <a:endParaRPr lang="en-US" sz="600" b="0" i="0" u="none" strike="noStrike" dirty="0">
                        <a:effectLst/>
                        <a:latin typeface="Arial" panose="020B0604020202020204" pitchFamily="34" charset="0"/>
                      </a:endParaRPr>
                    </a:p>
                  </a:txBody>
                  <a:tcPr marL="6119" marR="6119" marT="6119" marB="0" anchor="b"/>
                </a:tc>
                <a:tc>
                  <a:txBody>
                    <a:bodyPr/>
                    <a:lstStyle/>
                    <a:p>
                      <a:pPr algn="l" fontAlgn="b"/>
                      <a:endParaRPr lang="en-US" sz="800" b="1" i="0" u="none" strike="noStrike" dirty="0">
                        <a:effectLst/>
                        <a:latin typeface="Arial" panose="020B0604020202020204" pitchFamily="34" charset="0"/>
                      </a:endParaRPr>
                    </a:p>
                  </a:txBody>
                  <a:tcPr marL="6119" marR="6119" marT="6119" marB="0" anchor="b"/>
                </a:tc>
              </a:tr>
              <a:tr h="133545">
                <a:tc>
                  <a:txBody>
                    <a:bodyPr/>
                    <a:lstStyle/>
                    <a:p>
                      <a:pPr algn="l" fontAlgn="b"/>
                      <a:r>
                        <a:rPr lang="en-US" sz="700" u="none" strike="noStrike" dirty="0">
                          <a:effectLst/>
                        </a:rPr>
                        <a:t>April</a:t>
                      </a:r>
                      <a:endParaRPr lang="en-US" sz="700" b="0" i="0" u="none" strike="noStrike" dirty="0">
                        <a:effectLst/>
                        <a:latin typeface="Arial" panose="020B0604020202020204" pitchFamily="34" charset="0"/>
                      </a:endParaRPr>
                    </a:p>
                  </a:txBody>
                  <a:tcPr marL="6119" marR="6119" marT="6119" marB="0" anchor="b"/>
                </a:tc>
                <a:tc>
                  <a:txBody>
                    <a:bodyPr/>
                    <a:lstStyle/>
                    <a:p>
                      <a:pPr algn="r" fontAlgn="b"/>
                      <a:r>
                        <a:rPr lang="en-US" sz="700" u="none" strike="noStrike" dirty="0">
                          <a:effectLst/>
                        </a:rPr>
                        <a:t>0</a:t>
                      </a:r>
                      <a:endParaRPr lang="en-US" sz="700" b="0" i="0" u="none" strike="noStrike" dirty="0">
                        <a:effectLst/>
                        <a:latin typeface="Arial" panose="020B0604020202020204" pitchFamily="34" charset="0"/>
                      </a:endParaRPr>
                    </a:p>
                  </a:txBody>
                  <a:tcPr marL="6119" marR="6119" marT="6119" marB="0" anchor="b"/>
                </a:tc>
                <a:tc>
                  <a:txBody>
                    <a:bodyPr/>
                    <a:lstStyle/>
                    <a:p>
                      <a:pPr algn="ctr" fontAlgn="b"/>
                      <a:r>
                        <a:rPr lang="en-US" sz="600" u="none" strike="noStrike" dirty="0">
                          <a:effectLst/>
                        </a:rPr>
                        <a:t>94</a:t>
                      </a:r>
                      <a:endParaRPr lang="en-US" sz="600" b="0" i="0" u="none" strike="noStrike" dirty="0">
                        <a:effectLst/>
                        <a:latin typeface="Arial" panose="020B0604020202020204" pitchFamily="34" charset="0"/>
                      </a:endParaRPr>
                    </a:p>
                  </a:txBody>
                  <a:tcPr marL="6119" marR="6119" marT="6119" marB="0" anchor="b"/>
                </a:tc>
                <a:tc>
                  <a:txBody>
                    <a:bodyPr/>
                    <a:lstStyle/>
                    <a:p>
                      <a:pPr algn="r" fontAlgn="b"/>
                      <a:r>
                        <a:rPr lang="en-US" sz="800" u="none" strike="noStrike" dirty="0">
                          <a:effectLst/>
                        </a:rPr>
                        <a:t>0</a:t>
                      </a:r>
                      <a:endParaRPr lang="en-US" sz="800" b="1" i="0" u="none" strike="noStrike" dirty="0">
                        <a:effectLst/>
                        <a:latin typeface="Arial" panose="020B0604020202020204" pitchFamily="34" charset="0"/>
                      </a:endParaRPr>
                    </a:p>
                  </a:txBody>
                  <a:tcPr marL="6119" marR="6119" marT="6119" marB="0" anchor="b"/>
                </a:tc>
              </a:tr>
              <a:tr h="133545">
                <a:tc>
                  <a:txBody>
                    <a:bodyPr/>
                    <a:lstStyle/>
                    <a:p>
                      <a:pPr algn="l" fontAlgn="b"/>
                      <a:r>
                        <a:rPr lang="en-US" sz="700" u="none" strike="noStrike" dirty="0">
                          <a:effectLst/>
                        </a:rPr>
                        <a:t>May</a:t>
                      </a:r>
                      <a:endParaRPr lang="en-US" sz="700" b="0" i="0" u="none" strike="noStrike" dirty="0">
                        <a:effectLst/>
                        <a:latin typeface="Arial" panose="020B0604020202020204" pitchFamily="34" charset="0"/>
                      </a:endParaRPr>
                    </a:p>
                  </a:txBody>
                  <a:tcPr marL="6119" marR="6119" marT="6119" marB="0" anchor="b"/>
                </a:tc>
                <a:tc>
                  <a:txBody>
                    <a:bodyPr/>
                    <a:lstStyle/>
                    <a:p>
                      <a:pPr algn="r" fontAlgn="b"/>
                      <a:r>
                        <a:rPr lang="en-US" sz="700" u="none" strike="noStrike" dirty="0">
                          <a:effectLst/>
                        </a:rPr>
                        <a:t>2</a:t>
                      </a:r>
                      <a:endParaRPr lang="en-US" sz="700" b="0" i="0" u="none" strike="noStrike" dirty="0">
                        <a:effectLst/>
                        <a:latin typeface="Arial" panose="020B0604020202020204" pitchFamily="34" charset="0"/>
                      </a:endParaRPr>
                    </a:p>
                  </a:txBody>
                  <a:tcPr marL="6119" marR="6119" marT="6119" marB="0" anchor="b"/>
                </a:tc>
                <a:tc>
                  <a:txBody>
                    <a:bodyPr/>
                    <a:lstStyle/>
                    <a:p>
                      <a:pPr algn="ctr" fontAlgn="b"/>
                      <a:r>
                        <a:rPr lang="en-US" sz="600" u="none" strike="noStrike" dirty="0">
                          <a:effectLst/>
                        </a:rPr>
                        <a:t>95</a:t>
                      </a:r>
                      <a:endParaRPr lang="en-US" sz="600" b="0" i="0" u="none" strike="noStrike" dirty="0">
                        <a:effectLst/>
                        <a:latin typeface="Arial" panose="020B0604020202020204" pitchFamily="34" charset="0"/>
                      </a:endParaRPr>
                    </a:p>
                  </a:txBody>
                  <a:tcPr marL="6119" marR="6119" marT="6119" marB="0" anchor="b"/>
                </a:tc>
                <a:tc>
                  <a:txBody>
                    <a:bodyPr/>
                    <a:lstStyle/>
                    <a:p>
                      <a:pPr algn="r" fontAlgn="b"/>
                      <a:r>
                        <a:rPr lang="en-US" sz="800" u="none" strike="noStrike" dirty="0">
                          <a:effectLst/>
                        </a:rPr>
                        <a:t>0.021052632</a:t>
                      </a:r>
                      <a:endParaRPr lang="en-US" sz="800" b="1" i="0" u="none" strike="noStrike" dirty="0">
                        <a:effectLst/>
                        <a:latin typeface="Arial" panose="020B0604020202020204" pitchFamily="34" charset="0"/>
                      </a:endParaRPr>
                    </a:p>
                  </a:txBody>
                  <a:tcPr marL="6119" marR="6119" marT="6119" marB="0" anchor="b"/>
                </a:tc>
              </a:tr>
              <a:tr h="133545">
                <a:tc>
                  <a:txBody>
                    <a:bodyPr/>
                    <a:lstStyle/>
                    <a:p>
                      <a:pPr algn="l" fontAlgn="b"/>
                      <a:r>
                        <a:rPr lang="en-US" sz="700" u="none" strike="noStrike" dirty="0">
                          <a:effectLst/>
                        </a:rPr>
                        <a:t>June</a:t>
                      </a:r>
                      <a:endParaRPr lang="en-US" sz="700" b="0" i="0" u="none" strike="noStrike" dirty="0">
                        <a:effectLst/>
                        <a:latin typeface="Arial" panose="020B0604020202020204" pitchFamily="34" charset="0"/>
                      </a:endParaRPr>
                    </a:p>
                  </a:txBody>
                  <a:tcPr marL="6119" marR="6119" marT="6119" marB="0" anchor="b"/>
                </a:tc>
                <a:tc>
                  <a:txBody>
                    <a:bodyPr/>
                    <a:lstStyle/>
                    <a:p>
                      <a:pPr algn="r" fontAlgn="b"/>
                      <a:r>
                        <a:rPr lang="en-US" sz="700" u="none" strike="noStrike" dirty="0">
                          <a:effectLst/>
                        </a:rPr>
                        <a:t>4</a:t>
                      </a:r>
                      <a:endParaRPr lang="en-US" sz="700" b="0" i="0" u="none" strike="noStrike" dirty="0">
                        <a:effectLst/>
                        <a:latin typeface="Arial" panose="020B0604020202020204" pitchFamily="34" charset="0"/>
                      </a:endParaRPr>
                    </a:p>
                  </a:txBody>
                  <a:tcPr marL="6119" marR="6119" marT="6119" marB="0" anchor="b"/>
                </a:tc>
                <a:tc>
                  <a:txBody>
                    <a:bodyPr/>
                    <a:lstStyle/>
                    <a:p>
                      <a:pPr algn="ctr" fontAlgn="b"/>
                      <a:r>
                        <a:rPr lang="en-US" sz="600" u="none" strike="noStrike" dirty="0">
                          <a:effectLst/>
                        </a:rPr>
                        <a:t>96</a:t>
                      </a:r>
                      <a:endParaRPr lang="en-US" sz="600" b="0" i="0" u="none" strike="noStrike" dirty="0">
                        <a:effectLst/>
                        <a:latin typeface="Arial" panose="020B0604020202020204" pitchFamily="34" charset="0"/>
                      </a:endParaRPr>
                    </a:p>
                  </a:txBody>
                  <a:tcPr marL="6119" marR="6119" marT="6119" marB="0" anchor="b"/>
                </a:tc>
                <a:tc>
                  <a:txBody>
                    <a:bodyPr/>
                    <a:lstStyle/>
                    <a:p>
                      <a:pPr algn="r" fontAlgn="b"/>
                      <a:r>
                        <a:rPr lang="en-US" sz="800" u="none" strike="noStrike" dirty="0">
                          <a:effectLst/>
                        </a:rPr>
                        <a:t>0.041666667</a:t>
                      </a:r>
                      <a:endParaRPr lang="en-US" sz="800" b="1" i="0" u="none" strike="noStrike" dirty="0">
                        <a:effectLst/>
                        <a:latin typeface="Arial" panose="020B0604020202020204" pitchFamily="34" charset="0"/>
                      </a:endParaRPr>
                    </a:p>
                  </a:txBody>
                  <a:tcPr marL="6119" marR="6119" marT="6119" marB="0" anchor="b"/>
                </a:tc>
              </a:tr>
              <a:tr h="133545">
                <a:tc>
                  <a:txBody>
                    <a:bodyPr/>
                    <a:lstStyle/>
                    <a:p>
                      <a:pPr algn="l" fontAlgn="b"/>
                      <a:r>
                        <a:rPr lang="en-US" sz="700" u="none" strike="noStrike" dirty="0">
                          <a:effectLst/>
                        </a:rPr>
                        <a:t>2nd Quarter</a:t>
                      </a:r>
                      <a:endParaRPr lang="en-US" sz="700" b="0" i="0" u="none" strike="noStrike" dirty="0">
                        <a:effectLst/>
                        <a:latin typeface="Arial" panose="020B0604020202020204" pitchFamily="34" charset="0"/>
                      </a:endParaRPr>
                    </a:p>
                  </a:txBody>
                  <a:tcPr marL="6119" marR="6119" marT="6119" marB="0" anchor="b"/>
                </a:tc>
                <a:tc>
                  <a:txBody>
                    <a:bodyPr/>
                    <a:lstStyle/>
                    <a:p>
                      <a:pPr algn="r" fontAlgn="b"/>
                      <a:r>
                        <a:rPr lang="en-US" sz="700" u="none" strike="noStrike" dirty="0">
                          <a:effectLst/>
                        </a:rPr>
                        <a:t>6</a:t>
                      </a:r>
                      <a:endParaRPr lang="en-US" sz="700" b="0" i="0" u="none" strike="noStrike" dirty="0">
                        <a:effectLst/>
                        <a:latin typeface="Arial" panose="020B0604020202020204" pitchFamily="34" charset="0"/>
                      </a:endParaRPr>
                    </a:p>
                  </a:txBody>
                  <a:tcPr marL="6119" marR="6119" marT="6119" marB="0" anchor="b"/>
                </a:tc>
                <a:tc>
                  <a:txBody>
                    <a:bodyPr/>
                    <a:lstStyle/>
                    <a:p>
                      <a:pPr algn="ctr" fontAlgn="b"/>
                      <a:r>
                        <a:rPr lang="en-US" sz="600" u="none" strike="noStrike" dirty="0">
                          <a:effectLst/>
                        </a:rPr>
                        <a:t> </a:t>
                      </a:r>
                      <a:endParaRPr lang="en-US" sz="600" b="0" i="0" u="none" strike="noStrike" dirty="0">
                        <a:effectLst/>
                        <a:latin typeface="Arial" panose="020B0604020202020204" pitchFamily="34" charset="0"/>
                      </a:endParaRPr>
                    </a:p>
                  </a:txBody>
                  <a:tcPr marL="6119" marR="6119" marT="6119" marB="0" anchor="b"/>
                </a:tc>
                <a:tc>
                  <a:txBody>
                    <a:bodyPr/>
                    <a:lstStyle/>
                    <a:p>
                      <a:pPr algn="r" fontAlgn="b"/>
                      <a:r>
                        <a:rPr lang="en-US" sz="800" u="none" strike="noStrike" dirty="0">
                          <a:effectLst/>
                        </a:rPr>
                        <a:t>0.062719298</a:t>
                      </a:r>
                      <a:endParaRPr lang="en-US" sz="800" b="1" i="0" u="none" strike="noStrike" dirty="0">
                        <a:effectLst/>
                        <a:latin typeface="Arial" panose="020B0604020202020204" pitchFamily="34" charset="0"/>
                      </a:endParaRPr>
                    </a:p>
                  </a:txBody>
                  <a:tcPr marL="6119" marR="6119" marT="6119" marB="0" anchor="b"/>
                </a:tc>
              </a:tr>
              <a:tr h="133545">
                <a:tc>
                  <a:txBody>
                    <a:bodyPr/>
                    <a:lstStyle/>
                    <a:p>
                      <a:pPr algn="l" fontAlgn="b"/>
                      <a:endParaRPr lang="en-US" sz="700" b="0" i="0" u="none" strike="noStrike" dirty="0">
                        <a:effectLst/>
                        <a:latin typeface="Arial" panose="020B0604020202020204" pitchFamily="34" charset="0"/>
                      </a:endParaRPr>
                    </a:p>
                  </a:txBody>
                  <a:tcPr marL="6119" marR="6119" marT="6119" marB="0" anchor="b"/>
                </a:tc>
                <a:tc>
                  <a:txBody>
                    <a:bodyPr/>
                    <a:lstStyle/>
                    <a:p>
                      <a:pPr algn="l" fontAlgn="b"/>
                      <a:endParaRPr lang="en-US" sz="700" b="0" i="0" u="none" strike="noStrike" dirty="0">
                        <a:effectLst/>
                        <a:latin typeface="Arial" panose="020B0604020202020204" pitchFamily="34" charset="0"/>
                      </a:endParaRPr>
                    </a:p>
                  </a:txBody>
                  <a:tcPr marL="6119" marR="6119" marT="6119" marB="0" anchor="b"/>
                </a:tc>
                <a:tc>
                  <a:txBody>
                    <a:bodyPr/>
                    <a:lstStyle/>
                    <a:p>
                      <a:pPr algn="ctr" fontAlgn="b"/>
                      <a:endParaRPr lang="en-US" sz="600" b="0" i="0" u="none" strike="noStrike" dirty="0">
                        <a:effectLst/>
                        <a:latin typeface="Arial" panose="020B0604020202020204" pitchFamily="34" charset="0"/>
                      </a:endParaRPr>
                    </a:p>
                  </a:txBody>
                  <a:tcPr marL="6119" marR="6119" marT="6119" marB="0" anchor="b"/>
                </a:tc>
                <a:tc>
                  <a:txBody>
                    <a:bodyPr/>
                    <a:lstStyle/>
                    <a:p>
                      <a:pPr algn="l" fontAlgn="b"/>
                      <a:endParaRPr lang="en-US" sz="800" b="1" i="0" u="none" strike="noStrike" dirty="0">
                        <a:effectLst/>
                        <a:latin typeface="Arial" panose="020B0604020202020204" pitchFamily="34" charset="0"/>
                      </a:endParaRPr>
                    </a:p>
                  </a:txBody>
                  <a:tcPr marL="6119" marR="6119" marT="6119" marB="0" anchor="b"/>
                </a:tc>
              </a:tr>
              <a:tr h="133545">
                <a:tc>
                  <a:txBody>
                    <a:bodyPr/>
                    <a:lstStyle/>
                    <a:p>
                      <a:pPr algn="l" fontAlgn="b"/>
                      <a:r>
                        <a:rPr lang="en-US" sz="700" u="none" strike="noStrike" dirty="0">
                          <a:effectLst/>
                        </a:rPr>
                        <a:t>July</a:t>
                      </a:r>
                      <a:endParaRPr lang="en-US" sz="700" b="0" i="0" u="none" strike="noStrike" dirty="0">
                        <a:effectLst/>
                        <a:latin typeface="Arial" panose="020B0604020202020204" pitchFamily="34" charset="0"/>
                      </a:endParaRPr>
                    </a:p>
                  </a:txBody>
                  <a:tcPr marL="6119" marR="6119" marT="6119" marB="0" anchor="b"/>
                </a:tc>
                <a:tc>
                  <a:txBody>
                    <a:bodyPr/>
                    <a:lstStyle/>
                    <a:p>
                      <a:pPr algn="r" fontAlgn="b"/>
                      <a:r>
                        <a:rPr lang="en-US" sz="700" u="none" strike="noStrike" dirty="0">
                          <a:effectLst/>
                        </a:rPr>
                        <a:t>1</a:t>
                      </a:r>
                      <a:endParaRPr lang="en-US" sz="700" b="0" i="0" u="none" strike="noStrike" dirty="0">
                        <a:effectLst/>
                        <a:latin typeface="Arial" panose="020B0604020202020204" pitchFamily="34" charset="0"/>
                      </a:endParaRPr>
                    </a:p>
                  </a:txBody>
                  <a:tcPr marL="6119" marR="6119" marT="6119" marB="0" anchor="b"/>
                </a:tc>
                <a:tc>
                  <a:txBody>
                    <a:bodyPr/>
                    <a:lstStyle/>
                    <a:p>
                      <a:pPr algn="ctr" fontAlgn="b"/>
                      <a:r>
                        <a:rPr lang="en-US" sz="600" u="none" strike="noStrike" dirty="0">
                          <a:effectLst/>
                        </a:rPr>
                        <a:t>98</a:t>
                      </a:r>
                      <a:endParaRPr lang="en-US" sz="600" b="0" i="0" u="none" strike="noStrike" dirty="0">
                        <a:effectLst/>
                        <a:latin typeface="Arial" panose="020B0604020202020204" pitchFamily="34" charset="0"/>
                      </a:endParaRPr>
                    </a:p>
                  </a:txBody>
                  <a:tcPr marL="6119" marR="6119" marT="6119" marB="0" anchor="b"/>
                </a:tc>
                <a:tc>
                  <a:txBody>
                    <a:bodyPr/>
                    <a:lstStyle/>
                    <a:p>
                      <a:pPr algn="r" fontAlgn="b"/>
                      <a:r>
                        <a:rPr lang="en-US" sz="800" u="none" strike="noStrike" dirty="0">
                          <a:effectLst/>
                        </a:rPr>
                        <a:t>0.010204082</a:t>
                      </a:r>
                      <a:endParaRPr lang="en-US" sz="800" b="1" i="0" u="none" strike="noStrike" dirty="0">
                        <a:effectLst/>
                        <a:latin typeface="Arial" panose="020B0604020202020204" pitchFamily="34" charset="0"/>
                      </a:endParaRPr>
                    </a:p>
                  </a:txBody>
                  <a:tcPr marL="6119" marR="6119" marT="6119" marB="0" anchor="b"/>
                </a:tc>
              </a:tr>
              <a:tr h="133545">
                <a:tc>
                  <a:txBody>
                    <a:bodyPr/>
                    <a:lstStyle/>
                    <a:p>
                      <a:pPr algn="l" fontAlgn="b"/>
                      <a:r>
                        <a:rPr lang="en-US" sz="700" u="none" strike="noStrike" dirty="0">
                          <a:effectLst/>
                        </a:rPr>
                        <a:t>August</a:t>
                      </a:r>
                      <a:endParaRPr lang="en-US" sz="700" b="0" i="0" u="none" strike="noStrike" dirty="0">
                        <a:effectLst/>
                        <a:latin typeface="Arial" panose="020B0604020202020204" pitchFamily="34" charset="0"/>
                      </a:endParaRPr>
                    </a:p>
                  </a:txBody>
                  <a:tcPr marL="6119" marR="6119" marT="6119" marB="0" anchor="b"/>
                </a:tc>
                <a:tc>
                  <a:txBody>
                    <a:bodyPr/>
                    <a:lstStyle/>
                    <a:p>
                      <a:pPr algn="r" fontAlgn="b"/>
                      <a:r>
                        <a:rPr lang="en-US" sz="700" u="none" strike="noStrike" dirty="0">
                          <a:effectLst/>
                        </a:rPr>
                        <a:t>2</a:t>
                      </a:r>
                      <a:endParaRPr lang="en-US" sz="700" b="0" i="0" u="none" strike="noStrike" dirty="0">
                        <a:effectLst/>
                        <a:latin typeface="Arial" panose="020B0604020202020204" pitchFamily="34" charset="0"/>
                      </a:endParaRPr>
                    </a:p>
                  </a:txBody>
                  <a:tcPr marL="6119" marR="6119" marT="6119" marB="0" anchor="b"/>
                </a:tc>
                <a:tc>
                  <a:txBody>
                    <a:bodyPr/>
                    <a:lstStyle/>
                    <a:p>
                      <a:pPr algn="ctr" fontAlgn="b"/>
                      <a:r>
                        <a:rPr lang="en-US" sz="600" u="none" strike="noStrike" dirty="0">
                          <a:effectLst/>
                        </a:rPr>
                        <a:t>98</a:t>
                      </a:r>
                      <a:endParaRPr lang="en-US" sz="600" b="0" i="0" u="none" strike="noStrike" dirty="0">
                        <a:effectLst/>
                        <a:latin typeface="Arial" panose="020B0604020202020204" pitchFamily="34" charset="0"/>
                      </a:endParaRPr>
                    </a:p>
                  </a:txBody>
                  <a:tcPr marL="6119" marR="6119" marT="6119" marB="0" anchor="b"/>
                </a:tc>
                <a:tc>
                  <a:txBody>
                    <a:bodyPr/>
                    <a:lstStyle/>
                    <a:p>
                      <a:pPr algn="r" fontAlgn="b"/>
                      <a:r>
                        <a:rPr lang="en-US" sz="800" u="none" strike="noStrike" dirty="0">
                          <a:effectLst/>
                        </a:rPr>
                        <a:t>0.020408163</a:t>
                      </a:r>
                      <a:endParaRPr lang="en-US" sz="800" b="1" i="0" u="none" strike="noStrike" dirty="0">
                        <a:effectLst/>
                        <a:latin typeface="Arial" panose="020B0604020202020204" pitchFamily="34" charset="0"/>
                      </a:endParaRPr>
                    </a:p>
                  </a:txBody>
                  <a:tcPr marL="6119" marR="6119" marT="6119" marB="0" anchor="b"/>
                </a:tc>
              </a:tr>
              <a:tr h="133545">
                <a:tc>
                  <a:txBody>
                    <a:bodyPr/>
                    <a:lstStyle/>
                    <a:p>
                      <a:pPr algn="l" fontAlgn="b"/>
                      <a:r>
                        <a:rPr lang="en-US" sz="700" u="none" strike="noStrike" dirty="0">
                          <a:effectLst/>
                        </a:rPr>
                        <a:t>September</a:t>
                      </a:r>
                      <a:endParaRPr lang="en-US" sz="700" b="0" i="0" u="none" strike="noStrike" dirty="0">
                        <a:effectLst/>
                        <a:latin typeface="Arial" panose="020B0604020202020204" pitchFamily="34" charset="0"/>
                      </a:endParaRPr>
                    </a:p>
                  </a:txBody>
                  <a:tcPr marL="6119" marR="6119" marT="6119" marB="0" anchor="b"/>
                </a:tc>
                <a:tc>
                  <a:txBody>
                    <a:bodyPr/>
                    <a:lstStyle/>
                    <a:p>
                      <a:pPr algn="r" fontAlgn="b"/>
                      <a:r>
                        <a:rPr lang="en-US" sz="700" u="none" strike="noStrike" dirty="0">
                          <a:effectLst/>
                        </a:rPr>
                        <a:t>3</a:t>
                      </a:r>
                      <a:endParaRPr lang="en-US" sz="700" b="0" i="0" u="none" strike="noStrike" dirty="0">
                        <a:effectLst/>
                        <a:latin typeface="Arial" panose="020B0604020202020204" pitchFamily="34" charset="0"/>
                      </a:endParaRPr>
                    </a:p>
                  </a:txBody>
                  <a:tcPr marL="6119" marR="6119" marT="6119" marB="0" anchor="b"/>
                </a:tc>
                <a:tc>
                  <a:txBody>
                    <a:bodyPr/>
                    <a:lstStyle/>
                    <a:p>
                      <a:pPr algn="ctr" fontAlgn="b"/>
                      <a:r>
                        <a:rPr lang="en-US" sz="600" u="none" strike="noStrike" dirty="0">
                          <a:effectLst/>
                        </a:rPr>
                        <a:t>97</a:t>
                      </a:r>
                      <a:endParaRPr lang="en-US" sz="600" b="0" i="0" u="none" strike="noStrike" dirty="0">
                        <a:effectLst/>
                        <a:latin typeface="Arial" panose="020B0604020202020204" pitchFamily="34" charset="0"/>
                      </a:endParaRPr>
                    </a:p>
                  </a:txBody>
                  <a:tcPr marL="6119" marR="6119" marT="6119" marB="0" anchor="b"/>
                </a:tc>
                <a:tc>
                  <a:txBody>
                    <a:bodyPr/>
                    <a:lstStyle/>
                    <a:p>
                      <a:pPr algn="r" fontAlgn="b"/>
                      <a:r>
                        <a:rPr lang="en-US" sz="800" u="none" strike="noStrike" dirty="0">
                          <a:effectLst/>
                        </a:rPr>
                        <a:t>0.030927835</a:t>
                      </a:r>
                      <a:endParaRPr lang="en-US" sz="800" b="1" i="0" u="none" strike="noStrike" dirty="0">
                        <a:effectLst/>
                        <a:latin typeface="Arial" panose="020B0604020202020204" pitchFamily="34" charset="0"/>
                      </a:endParaRPr>
                    </a:p>
                  </a:txBody>
                  <a:tcPr marL="6119" marR="6119" marT="6119" marB="0" anchor="b"/>
                </a:tc>
              </a:tr>
              <a:tr h="133545">
                <a:tc>
                  <a:txBody>
                    <a:bodyPr/>
                    <a:lstStyle/>
                    <a:p>
                      <a:pPr algn="l" fontAlgn="b"/>
                      <a:r>
                        <a:rPr lang="en-US" sz="700" u="none" strike="noStrike" dirty="0">
                          <a:effectLst/>
                        </a:rPr>
                        <a:t>3rd Quarter</a:t>
                      </a:r>
                      <a:endParaRPr lang="en-US" sz="700" b="0" i="0" u="none" strike="noStrike" dirty="0">
                        <a:effectLst/>
                        <a:latin typeface="Arial" panose="020B0604020202020204" pitchFamily="34" charset="0"/>
                      </a:endParaRPr>
                    </a:p>
                  </a:txBody>
                  <a:tcPr marL="6119" marR="6119" marT="6119" marB="0" anchor="b"/>
                </a:tc>
                <a:tc>
                  <a:txBody>
                    <a:bodyPr/>
                    <a:lstStyle/>
                    <a:p>
                      <a:pPr algn="r" fontAlgn="b"/>
                      <a:r>
                        <a:rPr lang="en-US" sz="700" u="none" strike="noStrike" dirty="0">
                          <a:effectLst/>
                        </a:rPr>
                        <a:t>6</a:t>
                      </a:r>
                      <a:endParaRPr lang="en-US" sz="700" b="0" i="0" u="none" strike="noStrike" dirty="0">
                        <a:effectLst/>
                        <a:latin typeface="Arial" panose="020B0604020202020204" pitchFamily="34" charset="0"/>
                      </a:endParaRPr>
                    </a:p>
                  </a:txBody>
                  <a:tcPr marL="6119" marR="6119" marT="6119" marB="0" anchor="b"/>
                </a:tc>
                <a:tc>
                  <a:txBody>
                    <a:bodyPr/>
                    <a:lstStyle/>
                    <a:p>
                      <a:pPr algn="ctr" fontAlgn="b"/>
                      <a:r>
                        <a:rPr lang="en-US" sz="600" u="none" strike="noStrike" dirty="0">
                          <a:effectLst/>
                        </a:rPr>
                        <a:t> </a:t>
                      </a:r>
                      <a:endParaRPr lang="en-US" sz="600" b="0" i="0" u="none" strike="noStrike" dirty="0">
                        <a:effectLst/>
                        <a:latin typeface="Arial" panose="020B0604020202020204" pitchFamily="34" charset="0"/>
                      </a:endParaRPr>
                    </a:p>
                  </a:txBody>
                  <a:tcPr marL="6119" marR="6119" marT="6119" marB="0" anchor="b"/>
                </a:tc>
                <a:tc>
                  <a:txBody>
                    <a:bodyPr/>
                    <a:lstStyle/>
                    <a:p>
                      <a:pPr algn="r" fontAlgn="b"/>
                      <a:r>
                        <a:rPr lang="en-US" sz="800" u="none" strike="noStrike" dirty="0">
                          <a:effectLst/>
                        </a:rPr>
                        <a:t>0.06154008</a:t>
                      </a:r>
                      <a:endParaRPr lang="en-US" sz="800" b="1" i="0" u="none" strike="noStrike" dirty="0">
                        <a:effectLst/>
                        <a:latin typeface="Arial" panose="020B0604020202020204" pitchFamily="34" charset="0"/>
                      </a:endParaRPr>
                    </a:p>
                  </a:txBody>
                  <a:tcPr marL="6119" marR="6119" marT="6119" marB="0" anchor="b"/>
                </a:tc>
              </a:tr>
              <a:tr h="133545">
                <a:tc>
                  <a:txBody>
                    <a:bodyPr/>
                    <a:lstStyle/>
                    <a:p>
                      <a:pPr algn="l" fontAlgn="b"/>
                      <a:endParaRPr lang="en-US" sz="700" b="0" i="0" u="none" strike="noStrike" dirty="0">
                        <a:effectLst/>
                        <a:latin typeface="Arial" panose="020B0604020202020204" pitchFamily="34" charset="0"/>
                      </a:endParaRPr>
                    </a:p>
                  </a:txBody>
                  <a:tcPr marL="6119" marR="6119" marT="6119" marB="0" anchor="b"/>
                </a:tc>
                <a:tc>
                  <a:txBody>
                    <a:bodyPr/>
                    <a:lstStyle/>
                    <a:p>
                      <a:pPr algn="l" fontAlgn="b"/>
                      <a:endParaRPr lang="en-US" sz="700" b="0" i="0" u="none" strike="noStrike" dirty="0">
                        <a:effectLst/>
                        <a:latin typeface="Arial" panose="020B0604020202020204" pitchFamily="34" charset="0"/>
                      </a:endParaRPr>
                    </a:p>
                  </a:txBody>
                  <a:tcPr marL="6119" marR="6119" marT="6119" marB="0" anchor="b"/>
                </a:tc>
                <a:tc>
                  <a:txBody>
                    <a:bodyPr/>
                    <a:lstStyle/>
                    <a:p>
                      <a:pPr algn="ctr" fontAlgn="b"/>
                      <a:endParaRPr lang="en-US" sz="600" b="0" i="0" u="none" strike="noStrike" dirty="0">
                        <a:effectLst/>
                        <a:latin typeface="Arial" panose="020B0604020202020204" pitchFamily="34" charset="0"/>
                      </a:endParaRPr>
                    </a:p>
                  </a:txBody>
                  <a:tcPr marL="6119" marR="6119" marT="6119" marB="0" anchor="b"/>
                </a:tc>
                <a:tc>
                  <a:txBody>
                    <a:bodyPr/>
                    <a:lstStyle/>
                    <a:p>
                      <a:pPr algn="l" fontAlgn="b"/>
                      <a:endParaRPr lang="en-US" sz="800" b="1" i="0" u="none" strike="noStrike" dirty="0">
                        <a:effectLst/>
                        <a:latin typeface="Arial" panose="020B0604020202020204" pitchFamily="34" charset="0"/>
                      </a:endParaRPr>
                    </a:p>
                  </a:txBody>
                  <a:tcPr marL="6119" marR="6119" marT="6119" marB="0" anchor="b"/>
                </a:tc>
              </a:tr>
              <a:tr h="133545">
                <a:tc>
                  <a:txBody>
                    <a:bodyPr/>
                    <a:lstStyle/>
                    <a:p>
                      <a:pPr algn="l" fontAlgn="b"/>
                      <a:r>
                        <a:rPr lang="en-US" sz="700" u="none" strike="noStrike" dirty="0">
                          <a:effectLst/>
                        </a:rPr>
                        <a:t>October</a:t>
                      </a:r>
                      <a:endParaRPr lang="en-US" sz="700" b="0" i="0" u="none" strike="noStrike" dirty="0">
                        <a:effectLst/>
                        <a:latin typeface="Arial" panose="020B0604020202020204" pitchFamily="34" charset="0"/>
                      </a:endParaRPr>
                    </a:p>
                  </a:txBody>
                  <a:tcPr marL="6119" marR="6119" marT="6119" marB="0" anchor="b"/>
                </a:tc>
                <a:tc>
                  <a:txBody>
                    <a:bodyPr/>
                    <a:lstStyle/>
                    <a:p>
                      <a:pPr algn="r" fontAlgn="b"/>
                      <a:r>
                        <a:rPr lang="en-US" sz="700" u="none" strike="noStrike" dirty="0">
                          <a:effectLst/>
                        </a:rPr>
                        <a:t>2</a:t>
                      </a:r>
                      <a:endParaRPr lang="en-US" sz="700" b="0" i="0" u="none" strike="noStrike" dirty="0">
                        <a:effectLst/>
                        <a:latin typeface="Arial" panose="020B0604020202020204" pitchFamily="34" charset="0"/>
                      </a:endParaRPr>
                    </a:p>
                  </a:txBody>
                  <a:tcPr marL="6119" marR="6119" marT="6119" marB="0" anchor="b"/>
                </a:tc>
                <a:tc>
                  <a:txBody>
                    <a:bodyPr/>
                    <a:lstStyle/>
                    <a:p>
                      <a:pPr algn="ctr" fontAlgn="b"/>
                      <a:r>
                        <a:rPr lang="en-US" sz="600" u="none" strike="noStrike" dirty="0">
                          <a:effectLst/>
                        </a:rPr>
                        <a:t>98</a:t>
                      </a:r>
                      <a:endParaRPr lang="en-US" sz="600" b="0" i="0" u="none" strike="noStrike" dirty="0">
                        <a:effectLst/>
                        <a:latin typeface="Arial" panose="020B0604020202020204" pitchFamily="34" charset="0"/>
                      </a:endParaRPr>
                    </a:p>
                  </a:txBody>
                  <a:tcPr marL="6119" marR="6119" marT="6119" marB="0" anchor="b"/>
                </a:tc>
                <a:tc>
                  <a:txBody>
                    <a:bodyPr/>
                    <a:lstStyle/>
                    <a:p>
                      <a:pPr algn="r" fontAlgn="b"/>
                      <a:r>
                        <a:rPr lang="en-US" sz="800" u="none" strike="noStrike" dirty="0">
                          <a:effectLst/>
                        </a:rPr>
                        <a:t>0.020408163</a:t>
                      </a:r>
                      <a:endParaRPr lang="en-US" sz="800" b="1" i="0" u="none" strike="noStrike" dirty="0">
                        <a:effectLst/>
                        <a:latin typeface="Arial" panose="020B0604020202020204" pitchFamily="34" charset="0"/>
                      </a:endParaRPr>
                    </a:p>
                  </a:txBody>
                  <a:tcPr marL="6119" marR="6119" marT="6119" marB="0" anchor="b"/>
                </a:tc>
              </a:tr>
              <a:tr h="133545">
                <a:tc>
                  <a:txBody>
                    <a:bodyPr/>
                    <a:lstStyle/>
                    <a:p>
                      <a:pPr algn="l" fontAlgn="b"/>
                      <a:r>
                        <a:rPr lang="en-US" sz="700" u="none" strike="noStrike" dirty="0">
                          <a:effectLst/>
                        </a:rPr>
                        <a:t>November</a:t>
                      </a:r>
                      <a:endParaRPr lang="en-US" sz="700" b="0" i="0" u="none" strike="noStrike" dirty="0">
                        <a:effectLst/>
                        <a:latin typeface="Arial" panose="020B0604020202020204" pitchFamily="34" charset="0"/>
                      </a:endParaRPr>
                    </a:p>
                  </a:txBody>
                  <a:tcPr marL="6119" marR="6119" marT="6119" marB="0" anchor="b"/>
                </a:tc>
                <a:tc>
                  <a:txBody>
                    <a:bodyPr/>
                    <a:lstStyle/>
                    <a:p>
                      <a:pPr algn="r" fontAlgn="b"/>
                      <a:r>
                        <a:rPr lang="en-US" sz="700" u="none" strike="noStrike" dirty="0">
                          <a:effectLst/>
                        </a:rPr>
                        <a:t>1</a:t>
                      </a:r>
                      <a:endParaRPr lang="en-US" sz="700" b="0" i="0" u="none" strike="noStrike" dirty="0">
                        <a:effectLst/>
                        <a:latin typeface="Arial" panose="020B0604020202020204" pitchFamily="34" charset="0"/>
                      </a:endParaRPr>
                    </a:p>
                  </a:txBody>
                  <a:tcPr marL="6119" marR="6119" marT="6119" marB="0" anchor="b"/>
                </a:tc>
                <a:tc>
                  <a:txBody>
                    <a:bodyPr/>
                    <a:lstStyle/>
                    <a:p>
                      <a:pPr algn="ctr" fontAlgn="b"/>
                      <a:r>
                        <a:rPr lang="en-US" sz="600" u="none" strike="noStrike" dirty="0">
                          <a:effectLst/>
                        </a:rPr>
                        <a:t>99</a:t>
                      </a:r>
                      <a:endParaRPr lang="en-US" sz="600" b="0" i="0" u="none" strike="noStrike" dirty="0">
                        <a:effectLst/>
                        <a:latin typeface="Arial" panose="020B0604020202020204" pitchFamily="34" charset="0"/>
                      </a:endParaRPr>
                    </a:p>
                  </a:txBody>
                  <a:tcPr marL="6119" marR="6119" marT="6119" marB="0" anchor="b"/>
                </a:tc>
                <a:tc>
                  <a:txBody>
                    <a:bodyPr/>
                    <a:lstStyle/>
                    <a:p>
                      <a:pPr algn="r" fontAlgn="b"/>
                      <a:r>
                        <a:rPr lang="en-US" sz="800" u="none" strike="noStrike" dirty="0">
                          <a:effectLst/>
                        </a:rPr>
                        <a:t>0.01010101</a:t>
                      </a:r>
                      <a:endParaRPr lang="en-US" sz="800" b="1" i="0" u="none" strike="noStrike" dirty="0">
                        <a:effectLst/>
                        <a:latin typeface="Arial" panose="020B0604020202020204" pitchFamily="34" charset="0"/>
                      </a:endParaRPr>
                    </a:p>
                  </a:txBody>
                  <a:tcPr marL="6119" marR="6119" marT="6119" marB="0" anchor="b"/>
                </a:tc>
              </a:tr>
              <a:tr h="133545">
                <a:tc>
                  <a:txBody>
                    <a:bodyPr/>
                    <a:lstStyle/>
                    <a:p>
                      <a:pPr algn="l" fontAlgn="b"/>
                      <a:r>
                        <a:rPr lang="en-US" sz="700" u="none" strike="noStrike" dirty="0">
                          <a:effectLst/>
                        </a:rPr>
                        <a:t>December</a:t>
                      </a:r>
                      <a:endParaRPr lang="en-US" sz="700" b="0" i="0" u="none" strike="noStrike" dirty="0">
                        <a:effectLst/>
                        <a:latin typeface="Arial" panose="020B0604020202020204" pitchFamily="34" charset="0"/>
                      </a:endParaRPr>
                    </a:p>
                  </a:txBody>
                  <a:tcPr marL="6119" marR="6119" marT="6119" marB="0" anchor="b"/>
                </a:tc>
                <a:tc>
                  <a:txBody>
                    <a:bodyPr/>
                    <a:lstStyle/>
                    <a:p>
                      <a:pPr algn="r" fontAlgn="b"/>
                      <a:r>
                        <a:rPr lang="en-US" sz="700" u="none" strike="noStrike" dirty="0">
                          <a:effectLst/>
                        </a:rPr>
                        <a:t>3</a:t>
                      </a:r>
                      <a:endParaRPr lang="en-US" sz="700" b="0" i="0" u="none" strike="noStrike" dirty="0">
                        <a:effectLst/>
                        <a:latin typeface="Arial" panose="020B0604020202020204" pitchFamily="34" charset="0"/>
                      </a:endParaRPr>
                    </a:p>
                  </a:txBody>
                  <a:tcPr marL="6119" marR="6119" marT="6119" marB="0" anchor="b"/>
                </a:tc>
                <a:tc>
                  <a:txBody>
                    <a:bodyPr/>
                    <a:lstStyle/>
                    <a:p>
                      <a:pPr algn="ctr" fontAlgn="b"/>
                      <a:r>
                        <a:rPr lang="en-US" sz="600" u="none" strike="noStrike" dirty="0">
                          <a:effectLst/>
                        </a:rPr>
                        <a:t>100</a:t>
                      </a:r>
                      <a:endParaRPr lang="en-US" sz="600" b="0" i="0" u="none" strike="noStrike" dirty="0">
                        <a:effectLst/>
                        <a:latin typeface="Arial" panose="020B0604020202020204" pitchFamily="34" charset="0"/>
                      </a:endParaRPr>
                    </a:p>
                  </a:txBody>
                  <a:tcPr marL="6119" marR="6119" marT="6119" marB="0" anchor="b"/>
                </a:tc>
                <a:tc>
                  <a:txBody>
                    <a:bodyPr/>
                    <a:lstStyle/>
                    <a:p>
                      <a:pPr algn="r" fontAlgn="b"/>
                      <a:r>
                        <a:rPr lang="en-US" sz="800" u="none" strike="noStrike" dirty="0">
                          <a:effectLst/>
                        </a:rPr>
                        <a:t>0.03</a:t>
                      </a:r>
                      <a:endParaRPr lang="en-US" sz="800" b="1" i="0" u="none" strike="noStrike" dirty="0">
                        <a:effectLst/>
                        <a:latin typeface="Arial" panose="020B0604020202020204" pitchFamily="34" charset="0"/>
                      </a:endParaRPr>
                    </a:p>
                  </a:txBody>
                  <a:tcPr marL="6119" marR="6119" marT="6119" marB="0" anchor="b"/>
                </a:tc>
              </a:tr>
              <a:tr h="127520">
                <a:tc>
                  <a:txBody>
                    <a:bodyPr/>
                    <a:lstStyle/>
                    <a:p>
                      <a:pPr algn="l" fontAlgn="b"/>
                      <a:r>
                        <a:rPr lang="en-US" sz="700" u="none" strike="noStrike" dirty="0">
                          <a:effectLst/>
                        </a:rPr>
                        <a:t>4th Quarter</a:t>
                      </a:r>
                      <a:endParaRPr lang="en-US" sz="700" b="0" i="0" u="none" strike="noStrike" dirty="0">
                        <a:effectLst/>
                        <a:latin typeface="Arial" panose="020B0604020202020204" pitchFamily="34" charset="0"/>
                      </a:endParaRPr>
                    </a:p>
                  </a:txBody>
                  <a:tcPr marL="6119" marR="6119" marT="6119" marB="0" anchor="b"/>
                </a:tc>
                <a:tc>
                  <a:txBody>
                    <a:bodyPr/>
                    <a:lstStyle/>
                    <a:p>
                      <a:pPr algn="r" fontAlgn="b"/>
                      <a:r>
                        <a:rPr lang="en-US" sz="700" u="none" strike="noStrike" dirty="0">
                          <a:effectLst/>
                        </a:rPr>
                        <a:t>6</a:t>
                      </a:r>
                      <a:endParaRPr lang="en-US" sz="700" b="0" i="0" u="none" strike="noStrike" dirty="0">
                        <a:effectLst/>
                        <a:latin typeface="Arial" panose="020B0604020202020204" pitchFamily="34" charset="0"/>
                      </a:endParaRPr>
                    </a:p>
                  </a:txBody>
                  <a:tcPr marL="6119" marR="6119" marT="6119" marB="0" anchor="b"/>
                </a:tc>
                <a:tc>
                  <a:txBody>
                    <a:bodyPr/>
                    <a:lstStyle/>
                    <a:p>
                      <a:pPr algn="ctr" fontAlgn="b"/>
                      <a:r>
                        <a:rPr lang="en-US" sz="600" u="none" strike="noStrike" dirty="0">
                          <a:effectLst/>
                        </a:rPr>
                        <a:t> </a:t>
                      </a:r>
                      <a:endParaRPr lang="en-US" sz="600" b="0" i="0" u="none" strike="noStrike" dirty="0">
                        <a:effectLst/>
                        <a:latin typeface="Arial" panose="020B0604020202020204" pitchFamily="34" charset="0"/>
                      </a:endParaRPr>
                    </a:p>
                  </a:txBody>
                  <a:tcPr marL="6119" marR="6119" marT="6119" marB="0" anchor="b"/>
                </a:tc>
                <a:tc>
                  <a:txBody>
                    <a:bodyPr/>
                    <a:lstStyle/>
                    <a:p>
                      <a:pPr algn="r" fontAlgn="b"/>
                      <a:r>
                        <a:rPr lang="en-US" sz="600" u="none" strike="noStrike" dirty="0">
                          <a:effectLst/>
                        </a:rPr>
                        <a:t>0.060509173</a:t>
                      </a:r>
                      <a:endParaRPr lang="en-US" sz="600" b="1" i="0" u="none" strike="noStrike" dirty="0">
                        <a:effectLst/>
                        <a:latin typeface="Arial" panose="020B0604020202020204" pitchFamily="34" charset="0"/>
                      </a:endParaRPr>
                    </a:p>
                  </a:txBody>
                  <a:tcPr marL="6119" marR="6119" marT="6119" marB="0" anchor="b"/>
                </a:tc>
              </a:tr>
              <a:tr h="127520">
                <a:tc>
                  <a:txBody>
                    <a:bodyPr/>
                    <a:lstStyle/>
                    <a:p>
                      <a:pPr algn="l" fontAlgn="b"/>
                      <a:endParaRPr lang="en-US" sz="700" b="0" i="0" u="none" strike="noStrike" dirty="0">
                        <a:effectLst/>
                        <a:latin typeface="Arial" panose="020B0604020202020204" pitchFamily="34" charset="0"/>
                      </a:endParaRPr>
                    </a:p>
                  </a:txBody>
                  <a:tcPr marL="6119" marR="6119" marT="6119" marB="0" anchor="b"/>
                </a:tc>
                <a:tc>
                  <a:txBody>
                    <a:bodyPr/>
                    <a:lstStyle/>
                    <a:p>
                      <a:pPr algn="l" fontAlgn="b"/>
                      <a:endParaRPr lang="en-US" sz="700" b="0" i="0" u="none" strike="noStrike" dirty="0">
                        <a:effectLst/>
                        <a:latin typeface="Arial" panose="020B0604020202020204" pitchFamily="34" charset="0"/>
                      </a:endParaRPr>
                    </a:p>
                  </a:txBody>
                  <a:tcPr marL="6119" marR="6119" marT="6119" marB="0" anchor="b"/>
                </a:tc>
                <a:tc>
                  <a:txBody>
                    <a:bodyPr/>
                    <a:lstStyle/>
                    <a:p>
                      <a:pPr algn="ctr" fontAlgn="b"/>
                      <a:endParaRPr lang="en-US" sz="600" b="0" i="0" u="none" strike="noStrike" dirty="0">
                        <a:effectLst/>
                        <a:latin typeface="Arial" panose="020B0604020202020204" pitchFamily="34" charset="0"/>
                      </a:endParaRPr>
                    </a:p>
                  </a:txBody>
                  <a:tcPr marL="6119" marR="6119" marT="6119" marB="0" anchor="b"/>
                </a:tc>
                <a:tc>
                  <a:txBody>
                    <a:bodyPr/>
                    <a:lstStyle/>
                    <a:p>
                      <a:pPr algn="l" fontAlgn="b"/>
                      <a:endParaRPr lang="en-US" sz="600" b="1" i="0" u="none" strike="noStrike" dirty="0">
                        <a:effectLst/>
                        <a:latin typeface="Arial" panose="020B0604020202020204" pitchFamily="34" charset="0"/>
                      </a:endParaRPr>
                    </a:p>
                  </a:txBody>
                  <a:tcPr marL="6119" marR="6119" marT="6119" marB="0" anchor="b"/>
                </a:tc>
              </a:tr>
              <a:tr h="127520">
                <a:tc>
                  <a:txBody>
                    <a:bodyPr/>
                    <a:lstStyle/>
                    <a:p>
                      <a:pPr algn="l" fontAlgn="b"/>
                      <a:r>
                        <a:rPr lang="en-US" sz="700" u="none" strike="noStrike" dirty="0">
                          <a:effectLst/>
                        </a:rPr>
                        <a:t>Annual</a:t>
                      </a:r>
                      <a:endParaRPr lang="en-US" sz="700" b="0" i="0" u="none" strike="noStrike" dirty="0">
                        <a:effectLst/>
                        <a:latin typeface="Arial" panose="020B0604020202020204" pitchFamily="34" charset="0"/>
                      </a:endParaRPr>
                    </a:p>
                  </a:txBody>
                  <a:tcPr marL="6119" marR="6119" marT="6119" marB="0" anchor="b"/>
                </a:tc>
                <a:tc>
                  <a:txBody>
                    <a:bodyPr/>
                    <a:lstStyle/>
                    <a:p>
                      <a:pPr algn="l" fontAlgn="b"/>
                      <a:endParaRPr lang="en-US" sz="700" b="0" i="0" u="none" strike="noStrike" dirty="0">
                        <a:effectLst/>
                        <a:latin typeface="Arial" panose="020B0604020202020204" pitchFamily="34" charset="0"/>
                      </a:endParaRPr>
                    </a:p>
                  </a:txBody>
                  <a:tcPr marL="6119" marR="6119" marT="6119" marB="0" anchor="b"/>
                </a:tc>
                <a:tc>
                  <a:txBody>
                    <a:bodyPr/>
                    <a:lstStyle/>
                    <a:p>
                      <a:pPr algn="ctr" fontAlgn="b"/>
                      <a:endParaRPr lang="en-US" sz="600" b="0" i="0" u="none" strike="noStrike" dirty="0">
                        <a:effectLst/>
                        <a:latin typeface="Arial" panose="020B0604020202020204" pitchFamily="34" charset="0"/>
                      </a:endParaRPr>
                    </a:p>
                  </a:txBody>
                  <a:tcPr marL="6119" marR="6119" marT="6119" marB="0" anchor="b"/>
                </a:tc>
                <a:tc>
                  <a:txBody>
                    <a:bodyPr/>
                    <a:lstStyle/>
                    <a:p>
                      <a:pPr algn="r" fontAlgn="b"/>
                      <a:r>
                        <a:rPr lang="en-US" sz="600" u="none" strike="noStrike" dirty="0">
                          <a:effectLst/>
                        </a:rPr>
                        <a:t>0.266197123</a:t>
                      </a:r>
                      <a:endParaRPr lang="en-US" sz="600" b="1" i="0" u="none" strike="noStrike" dirty="0">
                        <a:effectLst/>
                        <a:latin typeface="Arial" panose="020B0604020202020204" pitchFamily="34" charset="0"/>
                      </a:endParaRPr>
                    </a:p>
                  </a:txBody>
                  <a:tcPr marL="6119" marR="6119" marT="6119" marB="0" anchor="b"/>
                </a:tc>
              </a:tr>
              <a:tr h="127520">
                <a:tc>
                  <a:txBody>
                    <a:bodyPr/>
                    <a:lstStyle/>
                    <a:p>
                      <a:pPr algn="l" fontAlgn="b"/>
                      <a:endParaRPr lang="en-US" sz="700" b="0" i="0" u="none" strike="noStrike" dirty="0">
                        <a:effectLst/>
                        <a:latin typeface="Arial" panose="020B0604020202020204" pitchFamily="34" charset="0"/>
                      </a:endParaRPr>
                    </a:p>
                  </a:txBody>
                  <a:tcPr marL="6119" marR="6119" marT="6119" marB="0" anchor="b"/>
                </a:tc>
                <a:tc>
                  <a:txBody>
                    <a:bodyPr/>
                    <a:lstStyle/>
                    <a:p>
                      <a:pPr algn="l" fontAlgn="b"/>
                      <a:endParaRPr lang="en-US" sz="700" b="0" i="0" u="none" strike="noStrike" dirty="0">
                        <a:effectLst/>
                        <a:latin typeface="Arial" panose="020B0604020202020204" pitchFamily="34" charset="0"/>
                      </a:endParaRPr>
                    </a:p>
                  </a:txBody>
                  <a:tcPr marL="6119" marR="6119" marT="6119" marB="0" anchor="b"/>
                </a:tc>
                <a:tc>
                  <a:txBody>
                    <a:bodyPr/>
                    <a:lstStyle/>
                    <a:p>
                      <a:pPr algn="ctr" fontAlgn="b"/>
                      <a:endParaRPr lang="en-US" sz="600" b="0" i="0" u="none" strike="noStrike" dirty="0">
                        <a:effectLst/>
                        <a:latin typeface="Arial" panose="020B0604020202020204" pitchFamily="34" charset="0"/>
                      </a:endParaRPr>
                    </a:p>
                  </a:txBody>
                  <a:tcPr marL="6119" marR="6119" marT="6119" marB="0" anchor="b"/>
                </a:tc>
                <a:tc>
                  <a:txBody>
                    <a:bodyPr/>
                    <a:lstStyle/>
                    <a:p>
                      <a:pPr algn="l" fontAlgn="b"/>
                      <a:endParaRPr lang="en-US" sz="600" b="0" i="0" u="none" strike="noStrike" dirty="0">
                        <a:effectLst/>
                        <a:latin typeface="Arial" panose="020B0604020202020204" pitchFamily="34" charset="0"/>
                      </a:endParaRPr>
                    </a:p>
                  </a:txBody>
                  <a:tcPr marL="6119" marR="6119" marT="6119" marB="0" anchor="b"/>
                </a:tc>
              </a:tr>
              <a:tr h="343027">
                <a:tc gridSpan="4">
                  <a:txBody>
                    <a:bodyPr/>
                    <a:lstStyle/>
                    <a:p>
                      <a:pPr algn="l" fontAlgn="b"/>
                      <a:r>
                        <a:rPr lang="en-US" sz="700" u="none" strike="noStrike" dirty="0">
                          <a:effectLst/>
                        </a:rPr>
                        <a:t>Note: Formula for monthly turnover rate is the number of </a:t>
                      </a:r>
                      <a:r>
                        <a:rPr lang="en-US" sz="700" u="none" strike="noStrike" dirty="0" smtClean="0">
                          <a:effectLst/>
                        </a:rPr>
                        <a:t>employees </a:t>
                      </a:r>
                      <a:r>
                        <a:rPr lang="en-US" sz="700" u="none" strike="noStrike" dirty="0">
                          <a:effectLst/>
                        </a:rPr>
                        <a:t>separated during the month divided by the average number of employees in the month multiplied by 100</a:t>
                      </a:r>
                      <a:endParaRPr lang="en-US" sz="700" b="0" i="1" u="none" strike="noStrike" dirty="0">
                        <a:effectLst/>
                        <a:latin typeface="Arial" panose="020B0604020202020204" pitchFamily="34" charset="0"/>
                      </a:endParaRPr>
                    </a:p>
                  </a:txBody>
                  <a:tcPr marL="6119" marR="6119" marT="6119" marB="0" anchor="b"/>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1789444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Case Study</a:t>
            </a:r>
            <a:endParaRPr lang="en-US" dirty="0"/>
          </a:p>
        </p:txBody>
      </p:sp>
      <p:pic>
        <p:nvPicPr>
          <p:cNvPr id="8" name="Picture Placeholder 7"/>
          <p:cNvPicPr>
            <a:picLocks noGrp="1" noChangeAspect="1"/>
          </p:cNvPicPr>
          <p:nvPr>
            <p:ph type="pic" idx="1"/>
          </p:nvPr>
        </p:nvPicPr>
        <p:blipFill>
          <a:blip r:embed="rId2"/>
          <a:srcRect t="18784" b="18784"/>
          <a:stretch>
            <a:fillRect/>
          </a:stretch>
        </p:blipFill>
        <p:spPr>
          <a:prstGeom prst="rect">
            <a:avLst/>
          </a:prstGeom>
        </p:spPr>
      </p:pic>
      <p:sp>
        <p:nvSpPr>
          <p:cNvPr id="7" name="Text Placeholder 6"/>
          <p:cNvSpPr>
            <a:spLocks noGrp="1"/>
          </p:cNvSpPr>
          <p:nvPr>
            <p:ph type="body" sz="half" idx="2"/>
          </p:nvPr>
        </p:nvSpPr>
        <p:spPr/>
        <p:txBody>
          <a:bodyPr/>
          <a:lstStyle/>
          <a:p>
            <a:r>
              <a:rPr lang="en-US" dirty="0" smtClean="0"/>
              <a:t>What is the value of computing Turnover?</a:t>
            </a:r>
            <a:endParaRPr lang="en-US" dirty="0"/>
          </a:p>
        </p:txBody>
      </p:sp>
    </p:spTree>
    <p:extLst>
      <p:ext uri="{BB962C8B-B14F-4D97-AF65-F5344CB8AC3E}">
        <p14:creationId xmlns:p14="http://schemas.microsoft.com/office/powerpoint/2010/main" val="27885243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01890" name="Rectangle 2"/>
          <p:cNvSpPr>
            <a:spLocks noGrp="1" noChangeArrowheads="1"/>
          </p:cNvSpPr>
          <p:nvPr>
            <p:ph type="title"/>
          </p:nvPr>
        </p:nvSpPr>
        <p:spPr/>
        <p:txBody>
          <a:bodyPr/>
          <a:lstStyle/>
          <a:p>
            <a:pPr eaLnBrk="1" hangingPunct="1">
              <a:defRPr/>
            </a:pPr>
            <a:r>
              <a:rPr lang="en-US" dirty="0" smtClean="0"/>
              <a:t>Employee Turnover Rates</a:t>
            </a:r>
          </a:p>
        </p:txBody>
      </p:sp>
      <p:sp>
        <p:nvSpPr>
          <p:cNvPr id="1701891" name="Rectangle 3"/>
          <p:cNvSpPr>
            <a:spLocks noGrp="1" noChangeArrowheads="1"/>
          </p:cNvSpPr>
          <p:nvPr>
            <p:ph type="body" idx="1"/>
          </p:nvPr>
        </p:nvSpPr>
        <p:spPr>
          <a:xfrm>
            <a:off x="822959" y="1819576"/>
            <a:ext cx="7543801" cy="4023360"/>
          </a:xfrm>
        </p:spPr>
        <p:txBody>
          <a:bodyPr/>
          <a:lstStyle/>
          <a:p>
            <a:pPr eaLnBrk="1" hangingPunct="1">
              <a:defRPr/>
            </a:pPr>
            <a:r>
              <a:rPr lang="en-US" dirty="0" smtClean="0"/>
              <a:t>Computing Turnover Rates:</a:t>
            </a:r>
          </a:p>
          <a:p>
            <a:pPr lvl="1" eaLnBrk="1" hangingPunct="1">
              <a:defRPr/>
            </a:pPr>
            <a:r>
              <a:rPr lang="en-US" sz="2400" dirty="0" smtClean="0"/>
              <a:t>The U.S. Department of Labor suggests the following formula for computing turnover rates:</a:t>
            </a:r>
            <a:br>
              <a:rPr lang="en-US" sz="2400" dirty="0" smtClean="0"/>
            </a:br>
            <a:r>
              <a:rPr lang="en-US" sz="2400" dirty="0" smtClean="0"/>
              <a:t/>
            </a:r>
            <a:br>
              <a:rPr lang="en-US" sz="2400" dirty="0" smtClean="0"/>
            </a:br>
            <a:r>
              <a:rPr lang="en-US" sz="2400" dirty="0" smtClean="0"/>
              <a:t/>
            </a:r>
            <a:br>
              <a:rPr lang="en-US" sz="2400" dirty="0" smtClean="0"/>
            </a:br>
            <a:endParaRPr lang="en-US" sz="2400" dirty="0" smtClean="0"/>
          </a:p>
          <a:p>
            <a:pPr lvl="1" eaLnBrk="1" hangingPunct="1">
              <a:defRPr/>
            </a:pPr>
            <a:r>
              <a:rPr lang="en-US" sz="2400" dirty="0" smtClean="0"/>
              <a:t>Thus, if there were 25 separations during a month and the total number of employees at mid month was 500, the turnover rate would be:</a:t>
            </a:r>
            <a:br>
              <a:rPr lang="en-US" sz="2400" dirty="0" smtClean="0"/>
            </a:br>
            <a:endParaRPr lang="en-US" sz="2400" dirty="0" smtClean="0"/>
          </a:p>
        </p:txBody>
      </p:sp>
      <p:pic>
        <p:nvPicPr>
          <p:cNvPr id="1701895" name="Picture 7" descr="0101apx"/>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836737" y="2993127"/>
            <a:ext cx="591661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1896" name="Picture 8" descr="0102apxtext"/>
          <p:cNvPicPr>
            <a:picLocks noChangeAspect="1" noChangeArrowheads="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724400" y="4985686"/>
            <a:ext cx="30289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582100"/>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01891">
                                            <p:txEl>
                                              <p:pRg st="0" end="0"/>
                                            </p:txEl>
                                          </p:spTgt>
                                        </p:tgtEl>
                                        <p:attrNameLst>
                                          <p:attrName>style.visibility</p:attrName>
                                        </p:attrNameLst>
                                      </p:cBhvr>
                                      <p:to>
                                        <p:strVal val="visible"/>
                                      </p:to>
                                    </p:set>
                                    <p:animEffect transition="in" filter="wipe(left)">
                                      <p:cBhvr>
                                        <p:cTn id="7" dur="500"/>
                                        <p:tgtEl>
                                          <p:spTgt spid="1701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01891">
                                            <p:txEl>
                                              <p:pRg st="1" end="1"/>
                                            </p:txEl>
                                          </p:spTgt>
                                        </p:tgtEl>
                                        <p:attrNameLst>
                                          <p:attrName>style.visibility</p:attrName>
                                        </p:attrNameLst>
                                      </p:cBhvr>
                                      <p:to>
                                        <p:strVal val="visible"/>
                                      </p:to>
                                    </p:set>
                                    <p:animEffect transition="in" filter="wipe(left)">
                                      <p:cBhvr>
                                        <p:cTn id="12" dur="500"/>
                                        <p:tgtEl>
                                          <p:spTgt spid="1701891">
                                            <p:txEl>
                                              <p:pRg st="1" end="1"/>
                                            </p:txEl>
                                          </p:spTgt>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1701895"/>
                                        </p:tgtEl>
                                        <p:attrNameLst>
                                          <p:attrName>style.visibility</p:attrName>
                                        </p:attrNameLst>
                                      </p:cBhvr>
                                      <p:to>
                                        <p:strVal val="visible"/>
                                      </p:to>
                                    </p:set>
                                    <p:animEffect transition="in" filter="wipe(left)">
                                      <p:cBhvr>
                                        <p:cTn id="16" dur="1000"/>
                                        <p:tgtEl>
                                          <p:spTgt spid="170189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01891">
                                            <p:txEl>
                                              <p:pRg st="2" end="2"/>
                                            </p:txEl>
                                          </p:spTgt>
                                        </p:tgtEl>
                                        <p:attrNameLst>
                                          <p:attrName>style.visibility</p:attrName>
                                        </p:attrNameLst>
                                      </p:cBhvr>
                                      <p:to>
                                        <p:strVal val="visible"/>
                                      </p:to>
                                    </p:set>
                                    <p:animEffect transition="in" filter="wipe(left)">
                                      <p:cBhvr>
                                        <p:cTn id="21" dur="500"/>
                                        <p:tgtEl>
                                          <p:spTgt spid="1701891">
                                            <p:txEl>
                                              <p:pRg st="2" end="2"/>
                                            </p:txEl>
                                          </p:spTgt>
                                        </p:tgtEl>
                                      </p:cBhvr>
                                    </p:animEffect>
                                  </p:childTnLst>
                                </p:cTn>
                              </p:par>
                            </p:childTnLst>
                          </p:cTn>
                        </p:par>
                        <p:par>
                          <p:cTn id="22" fill="hold" nodeType="afterGroup">
                            <p:stCondLst>
                              <p:cond delay="500"/>
                            </p:stCondLst>
                            <p:childTnLst>
                              <p:par>
                                <p:cTn id="23" presetID="22" presetClass="entr" presetSubtype="8" fill="hold" nodeType="afterEffect">
                                  <p:stCondLst>
                                    <p:cond delay="0"/>
                                  </p:stCondLst>
                                  <p:childTnLst>
                                    <p:set>
                                      <p:cBhvr>
                                        <p:cTn id="24" dur="1" fill="hold">
                                          <p:stCondLst>
                                            <p:cond delay="0"/>
                                          </p:stCondLst>
                                        </p:cTn>
                                        <p:tgtEl>
                                          <p:spTgt spid="1701896"/>
                                        </p:tgtEl>
                                        <p:attrNameLst>
                                          <p:attrName>style.visibility</p:attrName>
                                        </p:attrNameLst>
                                      </p:cBhvr>
                                      <p:to>
                                        <p:strVal val="visible"/>
                                      </p:to>
                                    </p:set>
                                    <p:animEffect transition="in" filter="wipe(left)">
                                      <p:cBhvr>
                                        <p:cTn id="25" dur="1000"/>
                                        <p:tgtEl>
                                          <p:spTgt spid="1701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1891" grpId="0" build="p" bldLvl="3"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03943" name="Rectangle 7"/>
          <p:cNvSpPr>
            <a:spLocks noGrp="1" noChangeArrowheads="1"/>
          </p:cNvSpPr>
          <p:nvPr>
            <p:ph type="title"/>
          </p:nvPr>
        </p:nvSpPr>
        <p:spPr/>
        <p:txBody>
          <a:bodyPr/>
          <a:lstStyle/>
          <a:p>
            <a:pPr eaLnBrk="1" hangingPunct="1">
              <a:defRPr/>
            </a:pPr>
            <a:r>
              <a:rPr lang="en-US" dirty="0" smtClean="0"/>
              <a:t>Employee Turnover Rates </a:t>
            </a:r>
            <a:r>
              <a:rPr lang="en-US" sz="2800" dirty="0" smtClean="0"/>
              <a:t>(cont’d)</a:t>
            </a:r>
          </a:p>
        </p:txBody>
      </p:sp>
      <p:sp>
        <p:nvSpPr>
          <p:cNvPr id="1703944" name="Rectangle 8"/>
          <p:cNvSpPr>
            <a:spLocks noGrp="1" noChangeArrowheads="1"/>
          </p:cNvSpPr>
          <p:nvPr>
            <p:ph idx="1"/>
          </p:nvPr>
        </p:nvSpPr>
        <p:spPr/>
        <p:txBody>
          <a:bodyPr/>
          <a:lstStyle/>
          <a:p>
            <a:pPr eaLnBrk="1" hangingPunct="1">
              <a:defRPr/>
            </a:pPr>
            <a:r>
              <a:rPr lang="en-US" sz="2400" dirty="0" smtClean="0"/>
              <a:t>Computing Turnover Rates (cont’d):</a:t>
            </a:r>
          </a:p>
          <a:p>
            <a:pPr lvl="1" eaLnBrk="1" hangingPunct="1">
              <a:defRPr/>
            </a:pPr>
            <a:r>
              <a:rPr lang="en-US" sz="2000" dirty="0" smtClean="0"/>
              <a:t>Another method of computing the turnover rate is one that reflects only the avoidable separations (S). This rate is computed by subtracting unavoidable separations (US) from all separations. The formula for this method is as follows:</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p>
          <a:p>
            <a:pPr lvl="1" eaLnBrk="1" hangingPunct="1">
              <a:defRPr/>
            </a:pPr>
            <a:r>
              <a:rPr lang="en-US" sz="2000" dirty="0" smtClean="0"/>
              <a:t>where M represents the total number of employees at mid month. For example, if there were 25 separations during a month, 5 of which were US, and the total number of employees at mid month (M) was 500, the turnover rate would be:</a:t>
            </a:r>
          </a:p>
        </p:txBody>
      </p:sp>
      <p:pic>
        <p:nvPicPr>
          <p:cNvPr id="1703945" name="Picture 9" descr="0103apxtext"/>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737343" y="3458157"/>
            <a:ext cx="4144963"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3946" name="Picture 10" descr="0104apxtext"/>
          <p:cNvPicPr>
            <a:picLocks noChangeAspect="1" noChangeArrowheads="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809824" y="5307190"/>
            <a:ext cx="34099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6762094"/>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03944">
                                            <p:txEl>
                                              <p:pRg st="0" end="0"/>
                                            </p:txEl>
                                          </p:spTgt>
                                        </p:tgtEl>
                                        <p:attrNameLst>
                                          <p:attrName>style.visibility</p:attrName>
                                        </p:attrNameLst>
                                      </p:cBhvr>
                                      <p:to>
                                        <p:strVal val="visible"/>
                                      </p:to>
                                    </p:set>
                                    <p:animEffect transition="in" filter="wipe(left)">
                                      <p:cBhvr>
                                        <p:cTn id="7" dur="500"/>
                                        <p:tgtEl>
                                          <p:spTgt spid="17039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03944">
                                            <p:txEl>
                                              <p:pRg st="1" end="1"/>
                                            </p:txEl>
                                          </p:spTgt>
                                        </p:tgtEl>
                                        <p:attrNameLst>
                                          <p:attrName>style.visibility</p:attrName>
                                        </p:attrNameLst>
                                      </p:cBhvr>
                                      <p:to>
                                        <p:strVal val="visible"/>
                                      </p:to>
                                    </p:set>
                                    <p:animEffect transition="in" filter="wipe(left)">
                                      <p:cBhvr>
                                        <p:cTn id="12" dur="500"/>
                                        <p:tgtEl>
                                          <p:spTgt spid="1703944">
                                            <p:txEl>
                                              <p:pRg st="1" end="1"/>
                                            </p:txEl>
                                          </p:spTgt>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1703945"/>
                                        </p:tgtEl>
                                        <p:attrNameLst>
                                          <p:attrName>style.visibility</p:attrName>
                                        </p:attrNameLst>
                                      </p:cBhvr>
                                      <p:to>
                                        <p:strVal val="visible"/>
                                      </p:to>
                                    </p:set>
                                    <p:animEffect transition="in" filter="wipe(left)">
                                      <p:cBhvr>
                                        <p:cTn id="16" dur="1000"/>
                                        <p:tgtEl>
                                          <p:spTgt spid="170394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03944">
                                            <p:txEl>
                                              <p:pRg st="2" end="2"/>
                                            </p:txEl>
                                          </p:spTgt>
                                        </p:tgtEl>
                                        <p:attrNameLst>
                                          <p:attrName>style.visibility</p:attrName>
                                        </p:attrNameLst>
                                      </p:cBhvr>
                                      <p:to>
                                        <p:strVal val="visible"/>
                                      </p:to>
                                    </p:set>
                                    <p:animEffect transition="in" filter="wipe(left)">
                                      <p:cBhvr>
                                        <p:cTn id="21" dur="500"/>
                                        <p:tgtEl>
                                          <p:spTgt spid="1703944">
                                            <p:txEl>
                                              <p:pRg st="2" end="2"/>
                                            </p:txEl>
                                          </p:spTgt>
                                        </p:tgtEl>
                                      </p:cBhvr>
                                    </p:animEffect>
                                  </p:childTnLst>
                                </p:cTn>
                              </p:par>
                            </p:childTnLst>
                          </p:cTn>
                        </p:par>
                        <p:par>
                          <p:cTn id="22" fill="hold" nodeType="afterGroup">
                            <p:stCondLst>
                              <p:cond delay="500"/>
                            </p:stCondLst>
                            <p:childTnLst>
                              <p:par>
                                <p:cTn id="23" presetID="22" presetClass="entr" presetSubtype="8" fill="hold" nodeType="afterEffect">
                                  <p:stCondLst>
                                    <p:cond delay="0"/>
                                  </p:stCondLst>
                                  <p:childTnLst>
                                    <p:set>
                                      <p:cBhvr>
                                        <p:cTn id="24" dur="1" fill="hold">
                                          <p:stCondLst>
                                            <p:cond delay="0"/>
                                          </p:stCondLst>
                                        </p:cTn>
                                        <p:tgtEl>
                                          <p:spTgt spid="1703946"/>
                                        </p:tgtEl>
                                        <p:attrNameLst>
                                          <p:attrName>style.visibility</p:attrName>
                                        </p:attrNameLst>
                                      </p:cBhvr>
                                      <p:to>
                                        <p:strVal val="visible"/>
                                      </p:to>
                                    </p:set>
                                    <p:animEffect transition="in" filter="wipe(left)">
                                      <p:cBhvr>
                                        <p:cTn id="25" dur="1000"/>
                                        <p:tgtEl>
                                          <p:spTgt spid="1703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3944" grpId="0" build="p" bldLvl="3"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Text Box 3"/>
          <p:cNvSpPr txBox="1">
            <a:spLocks noChangeArrowheads="1"/>
          </p:cNvSpPr>
          <p:nvPr/>
        </p:nvSpPr>
        <p:spPr bwMode="auto">
          <a:xfrm>
            <a:off x="822961" y="4549"/>
            <a:ext cx="7954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spcBef>
                <a:spcPct val="20000"/>
              </a:spcBef>
            </a:pPr>
            <a:r>
              <a:rPr lang="en-US" altLang="en-US" sz="1800" b="1" dirty="0">
                <a:solidFill>
                  <a:srgbClr val="333399"/>
                </a:solidFill>
              </a:rPr>
              <a:t>Costs Associated with the Turnover of One Computer Programmer</a:t>
            </a:r>
          </a:p>
        </p:txBody>
      </p:sp>
      <p:sp>
        <p:nvSpPr>
          <p:cNvPr id="54278" name="Text Box 4"/>
          <p:cNvSpPr txBox="1">
            <a:spLocks noChangeArrowheads="1"/>
          </p:cNvSpPr>
          <p:nvPr/>
        </p:nvSpPr>
        <p:spPr bwMode="auto">
          <a:xfrm>
            <a:off x="152401" y="838200"/>
            <a:ext cx="8001000" cy="530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2250" indent="-222250"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spcBef>
                <a:spcPct val="15000"/>
              </a:spcBef>
            </a:pPr>
            <a:r>
              <a:rPr lang="en-US" altLang="en-US" sz="1400" b="1" dirty="0"/>
              <a:t>(Turnover costs = Separation costs + Replacement costs + Training costs</a:t>
            </a:r>
            <a:r>
              <a:rPr lang="en-US" altLang="en-US" sz="1400" b="1" dirty="0" smtClean="0"/>
              <a:t>)</a:t>
            </a:r>
          </a:p>
          <a:p>
            <a:pPr eaLnBrk="1" hangingPunct="1">
              <a:spcBef>
                <a:spcPct val="15000"/>
              </a:spcBef>
            </a:pPr>
            <a:endParaRPr lang="en-US" altLang="en-US" sz="1400" b="1" dirty="0"/>
          </a:p>
          <a:p>
            <a:pPr eaLnBrk="1" hangingPunct="1">
              <a:spcBef>
                <a:spcPct val="15000"/>
              </a:spcBef>
            </a:pPr>
            <a:r>
              <a:rPr lang="en-US" altLang="en-US" sz="1400" b="1" dirty="0"/>
              <a:t>Separation costs</a:t>
            </a:r>
          </a:p>
          <a:p>
            <a:pPr eaLnBrk="1" hangingPunct="1">
              <a:spcBef>
                <a:spcPct val="15000"/>
              </a:spcBef>
              <a:buFontTx/>
              <a:buAutoNum type="arabicPeriod"/>
            </a:pPr>
            <a:r>
              <a:rPr lang="en-US" altLang="en-US" sz="1200" b="1" dirty="0">
                <a:solidFill>
                  <a:schemeClr val="accent5">
                    <a:lumMod val="75000"/>
                  </a:schemeClr>
                </a:solidFill>
              </a:rPr>
              <a:t>Exit interview cost for salary and benefits of both interviewer and departing employee during the exit interview = $30+$30 = $60</a:t>
            </a:r>
          </a:p>
          <a:p>
            <a:pPr eaLnBrk="1" hangingPunct="1">
              <a:spcBef>
                <a:spcPct val="15000"/>
              </a:spcBef>
              <a:buFontTx/>
              <a:buAutoNum type="arabicPeriod"/>
            </a:pPr>
            <a:r>
              <a:rPr lang="en-US" altLang="en-US" sz="1200" b="1" dirty="0">
                <a:solidFill>
                  <a:schemeClr val="accent5">
                    <a:lumMod val="75000"/>
                  </a:schemeClr>
                </a:solidFill>
              </a:rPr>
              <a:t>Administrative and record-keeping action = $30</a:t>
            </a:r>
            <a:br>
              <a:rPr lang="en-US" altLang="en-US" sz="1200" b="1" dirty="0">
                <a:solidFill>
                  <a:schemeClr val="accent5">
                    <a:lumMod val="75000"/>
                  </a:schemeClr>
                </a:solidFill>
              </a:rPr>
            </a:br>
            <a:r>
              <a:rPr lang="en-US" altLang="en-US" sz="1200" b="1" dirty="0">
                <a:solidFill>
                  <a:srgbClr val="FF0000"/>
                </a:solidFill>
              </a:rPr>
              <a:t>Total separation costs = $60 + $30 = $</a:t>
            </a:r>
            <a:r>
              <a:rPr lang="en-US" altLang="en-US" sz="1200" b="1" dirty="0" smtClean="0">
                <a:solidFill>
                  <a:srgbClr val="FF0000"/>
                </a:solidFill>
              </a:rPr>
              <a:t>90</a:t>
            </a:r>
            <a:endParaRPr lang="en-US" altLang="en-US" sz="1200" b="1" dirty="0">
              <a:solidFill>
                <a:srgbClr val="FF0000"/>
              </a:solidFill>
            </a:endParaRPr>
          </a:p>
          <a:p>
            <a:pPr eaLnBrk="1" hangingPunct="1">
              <a:spcBef>
                <a:spcPct val="15000"/>
              </a:spcBef>
            </a:pPr>
            <a:r>
              <a:rPr lang="en-US" altLang="en-US" sz="1400" b="1" dirty="0"/>
              <a:t>Replacement costs</a:t>
            </a:r>
          </a:p>
          <a:p>
            <a:pPr eaLnBrk="1" hangingPunct="1">
              <a:spcBef>
                <a:spcPct val="15000"/>
              </a:spcBef>
              <a:buFontTx/>
              <a:buAutoNum type="arabicPeriod"/>
            </a:pPr>
            <a:r>
              <a:rPr lang="en-US" altLang="en-US" sz="1200" b="1" dirty="0">
                <a:solidFill>
                  <a:schemeClr val="accent5">
                    <a:lumMod val="75000"/>
                  </a:schemeClr>
                </a:solidFill>
              </a:rPr>
              <a:t>Advertising for job opening = $2,500</a:t>
            </a:r>
          </a:p>
          <a:p>
            <a:pPr eaLnBrk="1" hangingPunct="1">
              <a:spcBef>
                <a:spcPct val="15000"/>
              </a:spcBef>
              <a:buFontTx/>
              <a:buAutoNum type="arabicPeriod"/>
            </a:pPr>
            <a:r>
              <a:rPr lang="en-US" altLang="en-US" sz="1200" b="1" dirty="0">
                <a:solidFill>
                  <a:schemeClr val="accent5">
                    <a:lumMod val="75000"/>
                  </a:schemeClr>
                </a:solidFill>
              </a:rPr>
              <a:t>Preemployment administrative functions and record-keeping action = $100</a:t>
            </a:r>
          </a:p>
          <a:p>
            <a:pPr eaLnBrk="1" hangingPunct="1">
              <a:spcBef>
                <a:spcPct val="15000"/>
              </a:spcBef>
              <a:buFontTx/>
              <a:buAutoNum type="arabicPeriod"/>
            </a:pPr>
            <a:r>
              <a:rPr lang="en-US" altLang="en-US" sz="1200" b="1" dirty="0">
                <a:solidFill>
                  <a:schemeClr val="accent5">
                    <a:lumMod val="75000"/>
                  </a:schemeClr>
                </a:solidFill>
              </a:rPr>
              <a:t>Selection interview = $250</a:t>
            </a:r>
          </a:p>
          <a:p>
            <a:pPr eaLnBrk="1" hangingPunct="1">
              <a:spcBef>
                <a:spcPct val="15000"/>
              </a:spcBef>
              <a:buFontTx/>
              <a:buAutoNum type="arabicPeriod"/>
            </a:pPr>
            <a:r>
              <a:rPr lang="en-US" altLang="en-US" sz="1200" b="1" dirty="0">
                <a:solidFill>
                  <a:schemeClr val="accent5">
                    <a:lumMod val="75000"/>
                  </a:schemeClr>
                </a:solidFill>
              </a:rPr>
              <a:t>Employment tests = $40</a:t>
            </a:r>
          </a:p>
          <a:p>
            <a:pPr eaLnBrk="1" hangingPunct="1">
              <a:spcBef>
                <a:spcPct val="15000"/>
              </a:spcBef>
              <a:buFontTx/>
              <a:buAutoNum type="arabicPeriod"/>
            </a:pPr>
            <a:r>
              <a:rPr lang="en-US" altLang="en-US" sz="1200" b="1" dirty="0">
                <a:solidFill>
                  <a:schemeClr val="accent5">
                    <a:lumMod val="75000"/>
                  </a:schemeClr>
                </a:solidFill>
              </a:rPr>
              <a:t>Meetings to discuss candidates (salary and benefits of managers while participating in meetings)= $250</a:t>
            </a:r>
          </a:p>
          <a:p>
            <a:pPr eaLnBrk="1" hangingPunct="1">
              <a:spcBef>
                <a:spcPct val="15000"/>
              </a:spcBef>
            </a:pPr>
            <a:r>
              <a:rPr lang="en-US" altLang="en-US" sz="1200" b="1" dirty="0"/>
              <a:t>	</a:t>
            </a:r>
            <a:r>
              <a:rPr lang="en-US" altLang="en-US" sz="1200" b="1" dirty="0">
                <a:solidFill>
                  <a:srgbClr val="FF0000"/>
                </a:solidFill>
              </a:rPr>
              <a:t>Total replacement costs = $2,500 + $100 + $250 + $40 + $250 = $</a:t>
            </a:r>
            <a:r>
              <a:rPr lang="en-US" altLang="en-US" sz="1200" b="1" dirty="0" smtClean="0">
                <a:solidFill>
                  <a:srgbClr val="FF0000"/>
                </a:solidFill>
              </a:rPr>
              <a:t>3,140</a:t>
            </a:r>
            <a:endParaRPr lang="en-US" altLang="en-US" sz="1200" b="1" dirty="0">
              <a:solidFill>
                <a:srgbClr val="FF0000"/>
              </a:solidFill>
            </a:endParaRPr>
          </a:p>
          <a:p>
            <a:pPr eaLnBrk="1" hangingPunct="1">
              <a:spcBef>
                <a:spcPct val="15000"/>
              </a:spcBef>
            </a:pPr>
            <a:r>
              <a:rPr lang="en-US" altLang="en-US" sz="1400" b="1" dirty="0"/>
              <a:t>Training costs</a:t>
            </a:r>
          </a:p>
          <a:p>
            <a:pPr eaLnBrk="1" hangingPunct="1">
              <a:spcBef>
                <a:spcPct val="15000"/>
              </a:spcBef>
              <a:buFontTx/>
              <a:buAutoNum type="arabicPeriod"/>
            </a:pPr>
            <a:r>
              <a:rPr lang="en-US" altLang="en-US" sz="1200" b="1" dirty="0">
                <a:solidFill>
                  <a:schemeClr val="accent5">
                    <a:lumMod val="75000"/>
                  </a:schemeClr>
                </a:solidFill>
              </a:rPr>
              <a:t>Booklets, manuals, and reports = $50</a:t>
            </a:r>
          </a:p>
          <a:p>
            <a:pPr eaLnBrk="1" hangingPunct="1">
              <a:spcBef>
                <a:spcPct val="15000"/>
              </a:spcBef>
              <a:buFontTx/>
              <a:buAutoNum type="arabicPeriod"/>
            </a:pPr>
            <a:r>
              <a:rPr lang="en-US" altLang="en-US" sz="1200" b="1" dirty="0">
                <a:solidFill>
                  <a:schemeClr val="accent5">
                    <a:lumMod val="75000"/>
                  </a:schemeClr>
                </a:solidFill>
              </a:rPr>
              <a:t>Education = $240/day for new employee’s salary and benefits x 10 days of workshops, seminars, or courses = $2,400</a:t>
            </a:r>
          </a:p>
          <a:p>
            <a:pPr eaLnBrk="1" hangingPunct="1">
              <a:spcBef>
                <a:spcPct val="15000"/>
              </a:spcBef>
              <a:buFontTx/>
              <a:buAutoNum type="arabicPeriod"/>
            </a:pPr>
            <a:r>
              <a:rPr lang="en-US" altLang="en-US" sz="1200" b="1" dirty="0">
                <a:solidFill>
                  <a:schemeClr val="accent5">
                    <a:lumMod val="75000"/>
                  </a:schemeClr>
                </a:solidFill>
              </a:rPr>
              <a:t>One-to-one coaching = ($240/day/new employee + $240/day/staff coach or job expert) x 20 days of one-to-one coaching = $9,600</a:t>
            </a:r>
          </a:p>
          <a:p>
            <a:pPr eaLnBrk="1" hangingPunct="1">
              <a:spcBef>
                <a:spcPct val="15000"/>
              </a:spcBef>
              <a:buFontTx/>
              <a:buAutoNum type="arabicPeriod"/>
            </a:pPr>
            <a:r>
              <a:rPr lang="en-US" altLang="en-US" sz="1200" b="1" dirty="0">
                <a:solidFill>
                  <a:schemeClr val="accent5">
                    <a:lumMod val="75000"/>
                  </a:schemeClr>
                </a:solidFill>
              </a:rPr>
              <a:t>Salary and benefits of new employee until he or she gets “up to par” = $240/day for salary and benefits x 20 days = $4,800</a:t>
            </a:r>
            <a:br>
              <a:rPr lang="en-US" altLang="en-US" sz="1200" b="1" dirty="0">
                <a:solidFill>
                  <a:schemeClr val="accent5">
                    <a:lumMod val="75000"/>
                  </a:schemeClr>
                </a:solidFill>
              </a:rPr>
            </a:br>
            <a:r>
              <a:rPr lang="en-US" altLang="en-US" sz="1200" b="1" dirty="0">
                <a:solidFill>
                  <a:srgbClr val="FF0000"/>
                </a:solidFill>
              </a:rPr>
              <a:t>Training costs = $50 + $2,400 + $9,600 + $4,800 = $</a:t>
            </a:r>
            <a:r>
              <a:rPr lang="en-US" altLang="en-US" sz="1200" b="1" dirty="0" smtClean="0">
                <a:solidFill>
                  <a:srgbClr val="FF0000"/>
                </a:solidFill>
              </a:rPr>
              <a:t>16,850</a:t>
            </a:r>
            <a:endParaRPr lang="en-US" altLang="en-US" sz="1200" b="1" dirty="0">
              <a:solidFill>
                <a:srgbClr val="FF0000"/>
              </a:solidFill>
            </a:endParaRPr>
          </a:p>
          <a:p>
            <a:pPr algn="ctr" eaLnBrk="1" hangingPunct="1">
              <a:spcBef>
                <a:spcPct val="15000"/>
              </a:spcBef>
            </a:pPr>
            <a:r>
              <a:rPr lang="en-US" altLang="en-US" sz="2000" b="1" dirty="0">
                <a:solidFill>
                  <a:srgbClr val="CC3300"/>
                </a:solidFill>
              </a:rPr>
              <a:t>Total turnover costs= $90 + $3,140 + $16,850 = $20,080</a:t>
            </a:r>
          </a:p>
        </p:txBody>
      </p:sp>
    </p:spTree>
    <p:extLst>
      <p:ext uri="{BB962C8B-B14F-4D97-AF65-F5344CB8AC3E}">
        <p14:creationId xmlns:p14="http://schemas.microsoft.com/office/powerpoint/2010/main" val="1437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Books</a:t>
            </a:r>
            <a:endParaRPr lang="en-US" dirty="0"/>
          </a:p>
        </p:txBody>
      </p:sp>
      <p:pic>
        <p:nvPicPr>
          <p:cNvPr id="4" name="Content Placeholder 3"/>
          <p:cNvPicPr>
            <a:picLocks noGrp="1" noChangeAspect="1"/>
          </p:cNvPicPr>
          <p:nvPr>
            <p:ph sz="half" idx="1"/>
          </p:nvPr>
        </p:nvPicPr>
        <p:blipFill>
          <a:blip r:embed="rId2"/>
          <a:stretch>
            <a:fillRect/>
          </a:stretch>
        </p:blipFill>
        <p:spPr>
          <a:xfrm>
            <a:off x="822960" y="1846370"/>
            <a:ext cx="2681816" cy="4022725"/>
          </a:xfrm>
          <a:prstGeom prst="rect">
            <a:avLst/>
          </a:prstGeom>
        </p:spPr>
      </p:pic>
      <p:sp>
        <p:nvSpPr>
          <p:cNvPr id="5" name="Content Placeholder 4"/>
          <p:cNvSpPr>
            <a:spLocks noGrp="1"/>
          </p:cNvSpPr>
          <p:nvPr>
            <p:ph sz="half" idx="2"/>
          </p:nvPr>
        </p:nvSpPr>
        <p:spPr>
          <a:xfrm>
            <a:off x="3657600" y="1845735"/>
            <a:ext cx="4709160" cy="3791892"/>
          </a:xfrm>
        </p:spPr>
        <p:txBody>
          <a:bodyPr>
            <a:normAutofit fontScale="77500" lnSpcReduction="20000"/>
          </a:bodyPr>
          <a:lstStyle/>
          <a:p>
            <a:pPr marL="0" indent="0">
              <a:buNone/>
            </a:pPr>
            <a:r>
              <a:rPr lang="en-US" b="1" dirty="0"/>
              <a:t>TABLE OF CONTENTS</a:t>
            </a:r>
            <a:r>
              <a:rPr lang="en-US" dirty="0"/>
              <a:t/>
            </a:r>
            <a:br>
              <a:rPr lang="en-US" dirty="0"/>
            </a:br>
            <a:r>
              <a:rPr lang="en-US" dirty="0"/>
              <a:t/>
            </a:r>
            <a:br>
              <a:rPr lang="en-US" dirty="0"/>
            </a:br>
            <a:r>
              <a:rPr lang="en-US" dirty="0"/>
              <a:t>Preface: ROI as an HR </a:t>
            </a:r>
            <a:r>
              <a:rPr lang="en-US" dirty="0" smtClean="0"/>
              <a:t>Tool</a:t>
            </a:r>
            <a:r>
              <a:rPr lang="en-US" dirty="0"/>
              <a:t/>
            </a:r>
            <a:br>
              <a:rPr lang="en-US" dirty="0"/>
            </a:br>
            <a:r>
              <a:rPr lang="en-US" dirty="0" smtClean="0"/>
              <a:t>Acknowledgments</a:t>
            </a:r>
            <a:r>
              <a:rPr lang="en-US" dirty="0"/>
              <a:t/>
            </a:r>
            <a:br>
              <a:rPr lang="en-US" dirty="0"/>
            </a:br>
            <a:r>
              <a:rPr lang="en-US" dirty="0"/>
              <a:t>Preface to the Second </a:t>
            </a:r>
            <a:r>
              <a:rPr lang="en-US" dirty="0" smtClean="0"/>
              <a:t>Edition</a:t>
            </a:r>
            <a:r>
              <a:rPr lang="en-US" dirty="0"/>
              <a:t/>
            </a:r>
            <a:br>
              <a:rPr lang="en-US" dirty="0"/>
            </a:br>
            <a:r>
              <a:rPr lang="en-US" dirty="0"/>
              <a:t>Chapter 1. The Accountability Crisis</a:t>
            </a:r>
            <a:br>
              <a:rPr lang="en-US" dirty="0"/>
            </a:br>
            <a:r>
              <a:rPr lang="en-US" dirty="0"/>
              <a:t>Chapter 2. The ROI Methodology</a:t>
            </a:r>
            <a:br>
              <a:rPr lang="en-US" dirty="0"/>
            </a:br>
            <a:r>
              <a:rPr lang="en-US" dirty="0"/>
              <a:t>Chapter 3. Preparing for ROI</a:t>
            </a:r>
            <a:br>
              <a:rPr lang="en-US" dirty="0"/>
            </a:br>
            <a:r>
              <a:rPr lang="en-US" dirty="0"/>
              <a:t>Chapter 4. Data Collection Issues</a:t>
            </a:r>
            <a:br>
              <a:rPr lang="en-US" dirty="0"/>
            </a:br>
            <a:r>
              <a:rPr lang="en-US" dirty="0"/>
              <a:t>Chapter 5. Isolating the Effects of the Program</a:t>
            </a:r>
            <a:br>
              <a:rPr lang="en-US" dirty="0"/>
            </a:br>
            <a:r>
              <a:rPr lang="en-US" dirty="0"/>
              <a:t>Chapter 6. Converting Data to Money</a:t>
            </a:r>
            <a:br>
              <a:rPr lang="en-US" dirty="0"/>
            </a:br>
            <a:r>
              <a:rPr lang="en-US" dirty="0"/>
              <a:t>Chapter 7. HR Costs and ROI</a:t>
            </a:r>
            <a:br>
              <a:rPr lang="en-US" dirty="0"/>
            </a:br>
            <a:r>
              <a:rPr lang="en-US" dirty="0"/>
              <a:t>Chapter 8. Measuring Intangibles</a:t>
            </a:r>
            <a:br>
              <a:rPr lang="en-US" dirty="0"/>
            </a:br>
            <a:r>
              <a:rPr lang="en-US" dirty="0"/>
              <a:t>Chapter 9. Communicating and Using Evaluation Data</a:t>
            </a:r>
            <a:br>
              <a:rPr lang="en-US" dirty="0"/>
            </a:br>
            <a:r>
              <a:rPr lang="en-US" dirty="0"/>
              <a:t>Chapter 10. Taking a Sensible Approach to ROI</a:t>
            </a:r>
            <a:br>
              <a:rPr lang="en-US" dirty="0"/>
            </a:br>
            <a:r>
              <a:rPr lang="en-US" dirty="0"/>
              <a:t>Chapter 11. </a:t>
            </a:r>
            <a:r>
              <a:rPr lang="en-US" sz="1700" dirty="0"/>
              <a:t>Case Study: Measuring ROI for a Work-at-Home Program</a:t>
            </a:r>
            <a:r>
              <a:rPr lang="en-US" dirty="0"/>
              <a:t/>
            </a:r>
            <a:br>
              <a:rPr lang="en-US" dirty="0"/>
            </a:br>
            <a:r>
              <a:rPr lang="en-US" dirty="0" smtClean="0"/>
              <a:t>Epilogue</a:t>
            </a:r>
            <a:r>
              <a:rPr lang="en-US" dirty="0"/>
              <a:t/>
            </a:r>
            <a:br>
              <a:rPr lang="en-US" dirty="0"/>
            </a:br>
            <a:r>
              <a:rPr lang="en-US" dirty="0"/>
              <a:t>Appendix A. </a:t>
            </a:r>
            <a:r>
              <a:rPr lang="en-US" sz="1300" dirty="0"/>
              <a:t>Self-Test: How Results-Based Are Your Human Resources Programs</a:t>
            </a:r>
            <a:r>
              <a:rPr lang="en-US" sz="1300" dirty="0" smtClean="0"/>
              <a:t>?</a:t>
            </a:r>
            <a:r>
              <a:rPr lang="en-US" dirty="0"/>
              <a:t/>
            </a:r>
            <a:br>
              <a:rPr lang="en-US" dirty="0"/>
            </a:br>
            <a:r>
              <a:rPr lang="en-US" dirty="0"/>
              <a:t>Appendix B. ROI Case </a:t>
            </a:r>
            <a:r>
              <a:rPr lang="en-US" dirty="0" smtClean="0"/>
              <a:t>Studies</a:t>
            </a:r>
            <a:r>
              <a:rPr lang="en-US" dirty="0"/>
              <a:t/>
            </a:r>
            <a:br>
              <a:rPr lang="en-US" dirty="0"/>
            </a:br>
            <a:r>
              <a:rPr lang="en-US" dirty="0"/>
              <a:t>Appendix C. </a:t>
            </a:r>
            <a:r>
              <a:rPr lang="en-US" dirty="0" smtClean="0"/>
              <a:t>Resources</a:t>
            </a:r>
          </a:p>
          <a:p>
            <a:endParaRPr lang="en-US" dirty="0"/>
          </a:p>
        </p:txBody>
      </p:sp>
      <p:sp>
        <p:nvSpPr>
          <p:cNvPr id="6" name="Rectangle 5"/>
          <p:cNvSpPr/>
          <p:nvPr/>
        </p:nvSpPr>
        <p:spPr>
          <a:xfrm>
            <a:off x="822960" y="5746636"/>
            <a:ext cx="7543800" cy="461665"/>
          </a:xfrm>
          <a:prstGeom prst="rect">
            <a:avLst/>
          </a:prstGeom>
        </p:spPr>
        <p:txBody>
          <a:bodyPr wrap="square">
            <a:spAutoFit/>
          </a:bodyPr>
          <a:lstStyle/>
          <a:p>
            <a:r>
              <a:rPr lang="en-US" sz="1200" dirty="0"/>
              <a:t>This book has been approved for HRCI recertification credit. For details, see the </a:t>
            </a:r>
            <a:r>
              <a:rPr lang="en-US" sz="1200" dirty="0" smtClean="0"/>
              <a:t>SHRM Store's </a:t>
            </a:r>
            <a:r>
              <a:rPr lang="en-US" sz="1200" dirty="0"/>
              <a:t>FAQ here. - See more at: </a:t>
            </a:r>
            <a:r>
              <a:rPr lang="en-US" sz="1200" dirty="0">
                <a:hlinkClick r:id="rId3"/>
              </a:rPr>
              <a:t>http://</a:t>
            </a:r>
            <a:r>
              <a:rPr lang="en-US" sz="1200" dirty="0" smtClean="0">
                <a:hlinkClick r:id="rId3"/>
              </a:rPr>
              <a:t>www.shrm.org/publications/books/pages/provingthevalueofhr2d.aspx#sthash.YrwGDm6v.dpuf</a:t>
            </a:r>
            <a:r>
              <a:rPr lang="en-US" sz="1200" dirty="0" smtClean="0"/>
              <a:t> </a:t>
            </a:r>
            <a:endParaRPr lang="en-US" sz="1200" dirty="0">
              <a:effectLst/>
            </a:endParaRPr>
          </a:p>
        </p:txBody>
      </p:sp>
    </p:spTree>
    <p:extLst>
      <p:ext uri="{BB962C8B-B14F-4D97-AF65-F5344CB8AC3E}">
        <p14:creationId xmlns:p14="http://schemas.microsoft.com/office/powerpoint/2010/main" val="1188548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Book </a:t>
            </a:r>
            <a:endParaRPr lang="en-US" dirty="0"/>
          </a:p>
        </p:txBody>
      </p:sp>
      <p:pic>
        <p:nvPicPr>
          <p:cNvPr id="4" name="Content Placeholder 3"/>
          <p:cNvPicPr>
            <a:picLocks noGrp="1" noChangeAspect="1"/>
          </p:cNvPicPr>
          <p:nvPr>
            <p:ph sz="half" idx="1"/>
          </p:nvPr>
        </p:nvPicPr>
        <p:blipFill>
          <a:blip r:embed="rId3"/>
          <a:stretch>
            <a:fillRect/>
          </a:stretch>
        </p:blipFill>
        <p:spPr>
          <a:xfrm>
            <a:off x="912019" y="2095500"/>
            <a:ext cx="3524250" cy="3524250"/>
          </a:xfrm>
          <a:prstGeom prst="rect">
            <a:avLst/>
          </a:prstGeom>
        </p:spPr>
      </p:pic>
      <p:sp>
        <p:nvSpPr>
          <p:cNvPr id="5" name="Content Placeholder 4"/>
          <p:cNvSpPr>
            <a:spLocks noGrp="1"/>
          </p:cNvSpPr>
          <p:nvPr>
            <p:ph sz="half" idx="2"/>
          </p:nvPr>
        </p:nvSpPr>
        <p:spPr>
          <a:xfrm>
            <a:off x="3962400" y="1845734"/>
            <a:ext cx="4404360" cy="4402665"/>
          </a:xfrm>
        </p:spPr>
        <p:txBody>
          <a:bodyPr>
            <a:normAutofit fontScale="85000" lnSpcReduction="20000"/>
          </a:bodyPr>
          <a:lstStyle/>
          <a:p>
            <a:r>
              <a:rPr lang="en-US" dirty="0"/>
              <a:t>enables you to upgrade your standing in the company by showing the effectiveness of your department through solid, factual, and verifiable data; </a:t>
            </a:r>
          </a:p>
          <a:p>
            <a:r>
              <a:rPr lang="en-US" dirty="0"/>
              <a:t>justify your toughest managerial decisions - ranging from how many additional staff people to hire to how much to spend on your training program - with specific numbers obtained from easy-to-use mathematical formulas; </a:t>
            </a:r>
          </a:p>
          <a:p>
            <a:r>
              <a:rPr lang="en-US" dirty="0"/>
              <a:t>quantify your department's contribution to the overall bottom line; </a:t>
            </a:r>
          </a:p>
          <a:p>
            <a:r>
              <a:rPr lang="en-US" dirty="0"/>
              <a:t>set firm, achievable goals and priorities; </a:t>
            </a:r>
          </a:p>
          <a:p>
            <a:r>
              <a:rPr lang="en-US" dirty="0"/>
              <a:t>collect numerical data on costs, time, and the quantity and quality of work and </a:t>
            </a:r>
          </a:p>
          <a:p>
            <a:r>
              <a:rPr lang="en-US" dirty="0"/>
              <a:t>accurately measure virtually anything you want to measure - from a specific task to the way your entire department is organized. </a:t>
            </a:r>
          </a:p>
          <a:p>
            <a:endParaRPr lang="en-US" dirty="0"/>
          </a:p>
        </p:txBody>
      </p:sp>
    </p:spTree>
    <p:extLst>
      <p:ext uri="{BB962C8B-B14F-4D97-AF65-F5344CB8AC3E}">
        <p14:creationId xmlns:p14="http://schemas.microsoft.com/office/powerpoint/2010/main" val="11071364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HR Scorecards</a:t>
            </a:r>
            <a:endParaRPr lang="en-US" dirty="0"/>
          </a:p>
        </p:txBody>
      </p:sp>
      <p:pic>
        <p:nvPicPr>
          <p:cNvPr id="5" name="Content Placeholder 4"/>
          <p:cNvPicPr>
            <a:picLocks noGrp="1" noChangeAspect="1"/>
          </p:cNvPicPr>
          <p:nvPr>
            <p:ph sz="half" idx="1"/>
          </p:nvPr>
        </p:nvPicPr>
        <p:blipFill>
          <a:blip r:embed="rId3"/>
          <a:stretch>
            <a:fillRect/>
          </a:stretch>
        </p:blipFill>
        <p:spPr>
          <a:xfrm>
            <a:off x="822960" y="1927869"/>
            <a:ext cx="2631281" cy="3941226"/>
          </a:xfrm>
          <a:prstGeom prst="rect">
            <a:avLst/>
          </a:prstGeom>
        </p:spPr>
      </p:pic>
      <p:sp>
        <p:nvSpPr>
          <p:cNvPr id="4" name="Content Placeholder 3"/>
          <p:cNvSpPr>
            <a:spLocks noGrp="1"/>
          </p:cNvSpPr>
          <p:nvPr>
            <p:ph sz="half" idx="2"/>
          </p:nvPr>
        </p:nvSpPr>
        <p:spPr>
          <a:xfrm>
            <a:off x="3657600" y="1845735"/>
            <a:ext cx="4709160" cy="4023360"/>
          </a:xfrm>
        </p:spPr>
        <p:txBody>
          <a:bodyPr>
            <a:noAutofit/>
          </a:bodyPr>
          <a:lstStyle/>
          <a:p>
            <a:r>
              <a:rPr lang="en-US" sz="1200" dirty="0"/>
              <a:t>'The Human Resources Scorecard: measuring the return on investment' is the first book to provide a comprehensive, step-by-step process for measuring return on investment in human resources programs. Based on the classic ROI definition of earnings divided by investment, the ROI Process developed 20 years ago by co-author Jack J Phillips aids managers in determining and improving the bottom-line impact that human resource programs have on an organization. The ROI Process provides six additional measures in the form of a scorecard to track and monitor the total impact of the human resource programs.</a:t>
            </a:r>
            <a:br>
              <a:rPr lang="en-US" sz="1200" dirty="0"/>
            </a:br>
            <a:r>
              <a:rPr lang="en-US" sz="1200" dirty="0"/>
              <a:t/>
            </a:r>
            <a:br>
              <a:rPr lang="en-US" sz="1200" dirty="0"/>
            </a:br>
            <a:r>
              <a:rPr lang="en-US" sz="1200" dirty="0"/>
              <a:t>'The Human Resources Scorecard' is essential for human resource executives, professionals, CEOs, CFOs, consultants, professors and other managers concerned with their businesses' bottom lines.</a:t>
            </a:r>
            <a:br>
              <a:rPr lang="en-US" sz="1200" dirty="0"/>
            </a:br>
            <a:r>
              <a:rPr lang="en-US" sz="1200" dirty="0"/>
              <a:t>Jack J. Phillips, Ph.D. is a renowned expert of measurement and evaluation. He provides consulting services for Fortune 500 companies and workshops for major conference providers throughout the world. He is also an author or editor of more than 20 books and 100 articles.</a:t>
            </a:r>
            <a:br>
              <a:rPr lang="en-US" sz="1200" dirty="0"/>
            </a:br>
            <a:r>
              <a:rPr lang="en-US" sz="1200" dirty="0"/>
              <a:t>Ron D. Stone is vice president and chief consulting officer for Performance Resources Organization. He is also director of the company's consulting practices in measurement and accountability. He has published numerous articles on the subject of ROI.</a:t>
            </a:r>
            <a:br>
              <a:rPr lang="en-US" sz="1200" dirty="0"/>
            </a:br>
            <a:r>
              <a:rPr lang="en-US" sz="1200" dirty="0"/>
              <a:t>Patricia Pulliam Phillips is chairman and CEO of the Chelsea Group, a consulting and publishing organization that focuses on accountability issues in organizations. She works with organizations to implement measurement and evaluation processes.</a:t>
            </a:r>
          </a:p>
        </p:txBody>
      </p:sp>
    </p:spTree>
    <p:extLst>
      <p:ext uri="{BB962C8B-B14F-4D97-AF65-F5344CB8AC3E}">
        <p14:creationId xmlns:p14="http://schemas.microsoft.com/office/powerpoint/2010/main" val="3410942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Jump Right In?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51760" y="2057400"/>
            <a:ext cx="3886200" cy="4060014"/>
          </a:xfrm>
          <a:effectLst>
            <a:softEdge rad="63500"/>
          </a:effectLst>
        </p:spPr>
      </p:pic>
    </p:spTree>
    <p:extLst>
      <p:ext uri="{BB962C8B-B14F-4D97-AF65-F5344CB8AC3E}">
        <p14:creationId xmlns:p14="http://schemas.microsoft.com/office/powerpoint/2010/main" val="19223323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7225" y="228600"/>
            <a:ext cx="8364538" cy="722014"/>
          </a:xfrm>
        </p:spPr>
        <p:txBody>
          <a:bodyPr/>
          <a:lstStyle/>
          <a:p>
            <a:r>
              <a:rPr lang="en-US" dirty="0" smtClean="0"/>
              <a:t>What Questions Do you Have?</a:t>
            </a:r>
          </a:p>
        </p:txBody>
      </p:sp>
      <p:sp>
        <p:nvSpPr>
          <p:cNvPr id="7" name="TextBox 6"/>
          <p:cNvSpPr txBox="1"/>
          <p:nvPr/>
        </p:nvSpPr>
        <p:spPr>
          <a:xfrm>
            <a:off x="1034910" y="5628861"/>
            <a:ext cx="5616575" cy="584775"/>
          </a:xfrm>
          <a:prstGeom prst="rect">
            <a:avLst/>
          </a:prstGeom>
          <a:noFill/>
        </p:spPr>
        <p:txBody>
          <a:bodyPr>
            <a:spAutoFit/>
          </a:bodyPr>
          <a:lstStyle/>
          <a:p>
            <a:pPr>
              <a:defRPr/>
            </a:pP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Donna Rogers, </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Med., SPHR</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sp>
        <p:nvSpPr>
          <p:cNvPr id="59397" name="TextBox 8"/>
          <p:cNvSpPr txBox="1">
            <a:spLocks noChangeArrowheads="1"/>
          </p:cNvSpPr>
          <p:nvPr/>
        </p:nvSpPr>
        <p:spPr bwMode="auto">
          <a:xfrm>
            <a:off x="7252802" y="2818009"/>
            <a:ext cx="16914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dirty="0" smtClean="0"/>
              <a:t>droge1@uis.edu</a:t>
            </a:r>
            <a:endParaRPr lang="en-US" sz="1600" dirty="0"/>
          </a:p>
          <a:p>
            <a:pPr algn="ctr" eaLnBrk="1" hangingPunct="1"/>
            <a:r>
              <a:rPr lang="en-US" sz="1600" dirty="0"/>
              <a:t>217-414-1297</a:t>
            </a:r>
          </a:p>
        </p:txBody>
      </p:sp>
      <p:pic>
        <p:nvPicPr>
          <p:cNvPr id="59398" name="Picture 4" descr="C:\Documents and Settings\droge1\Local Settings\Temporary Internet Files\Content.IE5\44EAGTJS\MPj0439536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910" y="1945861"/>
            <a:ext cx="6188075" cy="3683000"/>
          </a:xfrm>
          <a:prstGeom prst="rect">
            <a:avLst/>
          </a:prstGeom>
          <a:noFill/>
          <a:ln>
            <a:noFill/>
          </a:ln>
          <a:effectLst>
            <a:softEdge rad="1778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278915"/>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dirty="0" smtClean="0"/>
              <a:t>Thank You!</a:t>
            </a:r>
          </a:p>
        </p:txBody>
      </p:sp>
      <p:sp>
        <p:nvSpPr>
          <p:cNvPr id="30723" name="Rectangle 4"/>
          <p:cNvSpPr>
            <a:spLocks noGrp="1" noChangeArrowheads="1"/>
          </p:cNvSpPr>
          <p:nvPr>
            <p:ph type="body" idx="1"/>
          </p:nvPr>
        </p:nvSpPr>
        <p:spPr>
          <a:xfrm>
            <a:off x="787400" y="1828800"/>
            <a:ext cx="8069263" cy="3938588"/>
          </a:xfrm>
        </p:spPr>
        <p:txBody>
          <a:bodyPr>
            <a:normAutofit fontScale="92500" lnSpcReduction="20000"/>
          </a:bodyPr>
          <a:lstStyle/>
          <a:p>
            <a:pPr marL="0" indent="0">
              <a:buFont typeface="Wingdings 3" pitchFamily="18" charset="2"/>
              <a:buNone/>
              <a:defRPr/>
            </a:pPr>
            <a:r>
              <a:rPr lang="en-US" sz="1800" i="1" u="sng" dirty="0"/>
              <a:t>Donna Rogers, </a:t>
            </a:r>
            <a:r>
              <a:rPr lang="en-US" sz="1800" i="1" u="sng" dirty="0" smtClean="0"/>
              <a:t>M.Ed., </a:t>
            </a:r>
            <a:r>
              <a:rPr lang="en-US" sz="1800" i="1" u="sng" dirty="0"/>
              <a:t>SPHR</a:t>
            </a:r>
            <a:endParaRPr lang="en-US" sz="1800" u="sng" dirty="0"/>
          </a:p>
          <a:p>
            <a:pPr marL="0" indent="0">
              <a:buFont typeface="Wingdings 3" pitchFamily="18" charset="2"/>
              <a:buNone/>
              <a:defRPr/>
            </a:pPr>
            <a:r>
              <a:rPr lang="en-US" sz="1800" dirty="0"/>
              <a:t>Instructor, Management Department</a:t>
            </a:r>
          </a:p>
          <a:p>
            <a:pPr marL="0" indent="0">
              <a:buFont typeface="Wingdings 3" pitchFamily="18" charset="2"/>
              <a:buNone/>
              <a:defRPr/>
            </a:pPr>
            <a:r>
              <a:rPr lang="en-US" sz="1800" dirty="0"/>
              <a:t>College of Business and Management</a:t>
            </a:r>
          </a:p>
          <a:p>
            <a:pPr marL="0" indent="0">
              <a:buFont typeface="Wingdings 3" pitchFamily="18" charset="2"/>
              <a:buNone/>
              <a:defRPr/>
            </a:pPr>
            <a:r>
              <a:rPr lang="en-US" sz="1800" dirty="0"/>
              <a:t>University of Illinois at Springfield</a:t>
            </a:r>
          </a:p>
          <a:p>
            <a:pPr marL="0" indent="0">
              <a:buFont typeface="Wingdings 3" pitchFamily="18" charset="2"/>
              <a:buNone/>
              <a:defRPr/>
            </a:pPr>
            <a:r>
              <a:rPr lang="en-US" sz="1800" dirty="0"/>
              <a:t>University Hall, UHB 4073</a:t>
            </a:r>
          </a:p>
          <a:p>
            <a:pPr marL="0" indent="0">
              <a:buFont typeface="Wingdings 3" pitchFamily="18" charset="2"/>
              <a:buNone/>
              <a:defRPr/>
            </a:pPr>
            <a:r>
              <a:rPr lang="en-US" sz="1800" dirty="0"/>
              <a:t>One University Plaza, MS UHB 4060</a:t>
            </a:r>
          </a:p>
          <a:p>
            <a:pPr marL="0" indent="0">
              <a:buFont typeface="Wingdings 3" pitchFamily="18" charset="2"/>
              <a:buNone/>
              <a:defRPr/>
            </a:pPr>
            <a:r>
              <a:rPr lang="en-US" sz="1800" dirty="0"/>
              <a:t>Springfield, Illinois 62703-5407</a:t>
            </a:r>
          </a:p>
          <a:p>
            <a:pPr marL="0" indent="0">
              <a:buFont typeface="Wingdings 3" pitchFamily="18" charset="2"/>
              <a:buNone/>
              <a:defRPr/>
            </a:pPr>
            <a:r>
              <a:rPr lang="en-US" sz="1800" dirty="0"/>
              <a:t>217.206.8264o</a:t>
            </a:r>
          </a:p>
          <a:p>
            <a:pPr marL="0" indent="0">
              <a:buFont typeface="Wingdings 3" pitchFamily="18" charset="2"/>
              <a:buNone/>
              <a:defRPr/>
            </a:pPr>
            <a:r>
              <a:rPr lang="en-US" sz="1800" b="1" dirty="0" smtClean="0">
                <a:effectLst>
                  <a:outerShdw blurRad="38100" dist="38100" dir="2700000" algn="tl">
                    <a:srgbClr val="000000">
                      <a:alpha val="43137"/>
                    </a:srgbClr>
                  </a:outerShdw>
                </a:effectLst>
              </a:rPr>
              <a:t>217.414.1297c or Donna@RogersHR.com</a:t>
            </a:r>
            <a:endParaRPr lang="en-US" sz="1800" b="1" dirty="0">
              <a:effectLst>
                <a:outerShdw blurRad="38100" dist="38100" dir="2700000" algn="tl">
                  <a:srgbClr val="000000">
                    <a:alpha val="43137"/>
                  </a:srgbClr>
                </a:outerShdw>
              </a:effectLst>
            </a:endParaRPr>
          </a:p>
          <a:p>
            <a:pPr marL="0" indent="0">
              <a:buFont typeface="Wingdings 3" pitchFamily="18" charset="2"/>
              <a:buNone/>
              <a:defRPr/>
            </a:pPr>
            <a:r>
              <a:rPr lang="en-US" sz="1800" dirty="0"/>
              <a:t>217.206.7543f</a:t>
            </a:r>
          </a:p>
          <a:p>
            <a:pPr marL="0" indent="0">
              <a:buFont typeface="Wingdings 3" pitchFamily="18" charset="2"/>
              <a:buNone/>
              <a:defRPr/>
            </a:pPr>
            <a:r>
              <a:rPr lang="en-US" sz="1800" dirty="0" smtClean="0"/>
              <a:t>droge1@uis.edu</a:t>
            </a:r>
          </a:p>
          <a:p>
            <a:pPr eaLnBrk="1" hangingPunct="1">
              <a:lnSpc>
                <a:spcPct val="90000"/>
              </a:lnSpc>
              <a:defRPr/>
            </a:pPr>
            <a:endParaRPr lang="en-US" sz="1800" dirty="0" smtClean="0"/>
          </a:p>
          <a:p>
            <a:pPr eaLnBrk="1" hangingPunct="1">
              <a:lnSpc>
                <a:spcPct val="90000"/>
              </a:lnSpc>
              <a:defRPr/>
            </a:pPr>
            <a:endParaRPr lang="en-US" sz="1800" dirty="0" smtClean="0"/>
          </a:p>
        </p:txBody>
      </p:sp>
      <p:pic>
        <p:nvPicPr>
          <p:cNvPr id="7782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2031" y="1828800"/>
            <a:ext cx="3201988"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059407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 with the end in mind?</a:t>
            </a:r>
            <a:endParaRPr lang="en-US" dirty="0"/>
          </a:p>
        </p:txBody>
      </p:sp>
      <p:pic>
        <p:nvPicPr>
          <p:cNvPr id="5" name="Picture 4"/>
          <p:cNvPicPr>
            <a:picLocks noChangeAspect="1"/>
          </p:cNvPicPr>
          <p:nvPr/>
        </p:nvPicPr>
        <p:blipFill>
          <a:blip r:embed="rId3"/>
          <a:stretch>
            <a:fillRect/>
          </a:stretch>
        </p:blipFill>
        <p:spPr>
          <a:xfrm>
            <a:off x="822960" y="1853374"/>
            <a:ext cx="7330440" cy="4108749"/>
          </a:xfrm>
          <a:prstGeom prst="rect">
            <a:avLst/>
          </a:prstGeom>
          <a:effectLst>
            <a:softEdge rad="431800"/>
          </a:effectLst>
        </p:spPr>
      </p:pic>
      <p:pic>
        <p:nvPicPr>
          <p:cNvPr id="4" name="Picture 3"/>
          <p:cNvPicPr>
            <a:picLocks noChangeAspect="1"/>
          </p:cNvPicPr>
          <p:nvPr/>
        </p:nvPicPr>
        <p:blipFill>
          <a:blip r:embed="rId4"/>
          <a:stretch>
            <a:fillRect/>
          </a:stretch>
        </p:blipFill>
        <p:spPr>
          <a:xfrm rot="20458656">
            <a:off x="657938" y="3252100"/>
            <a:ext cx="1847850" cy="2476500"/>
          </a:xfrm>
          <a:prstGeom prst="rect">
            <a:avLst/>
          </a:prstGeom>
          <a:effectLst>
            <a:softEdge rad="241300"/>
          </a:effectLst>
        </p:spPr>
      </p:pic>
    </p:spTree>
    <p:extLst>
      <p:ext uri="{BB962C8B-B14F-4D97-AF65-F5344CB8AC3E}">
        <p14:creationId xmlns:p14="http://schemas.microsoft.com/office/powerpoint/2010/main" val="4143713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lgn="l" eaLnBrk="1" hangingPunct="1"/>
            <a:r>
              <a:rPr lang="en-US" altLang="en-US" sz="3600" b="1" dirty="0" smtClean="0"/>
              <a:t>What is: ROI (aka Return on Investment)</a:t>
            </a:r>
          </a:p>
        </p:txBody>
      </p:sp>
      <p:sp>
        <p:nvSpPr>
          <p:cNvPr id="13316" name="Rectangle 11"/>
          <p:cNvSpPr>
            <a:spLocks noGrp="1" noChangeArrowheads="1"/>
          </p:cNvSpPr>
          <p:nvPr>
            <p:ph idx="1"/>
          </p:nvPr>
        </p:nvSpPr>
        <p:spPr/>
        <p:txBody>
          <a:bodyPr/>
          <a:lstStyle/>
          <a:p>
            <a:pPr marL="285750" indent="-285750" eaLnBrk="1" hangingPunct="1">
              <a:buFont typeface="Arial" pitchFamily="34" charset="0"/>
              <a:buChar char="•"/>
              <a:defRPr/>
            </a:pPr>
            <a:r>
              <a:rPr lang="en-US" sz="2800" dirty="0" smtClean="0"/>
              <a:t>Demonstrates efficiency with which resources are used.</a:t>
            </a:r>
          </a:p>
          <a:p>
            <a:pPr marL="285750" indent="-285750" eaLnBrk="1" hangingPunct="1">
              <a:buFont typeface="Arial" pitchFamily="34" charset="0"/>
              <a:buChar char="•"/>
              <a:defRPr/>
            </a:pPr>
            <a:r>
              <a:rPr lang="en-US" sz="2800" dirty="0" smtClean="0"/>
              <a:t>“Hurdle rate” is minimum ROI organization requires from project investments.	</a:t>
            </a:r>
          </a:p>
          <a:p>
            <a:pPr marL="285750" indent="-285750" eaLnBrk="1" hangingPunct="1">
              <a:buFont typeface="Arial" pitchFamily="34" charset="0"/>
              <a:buChar char="•"/>
              <a:defRPr/>
            </a:pPr>
            <a:r>
              <a:rPr lang="en-US" sz="2800" dirty="0" smtClean="0"/>
              <a:t>Presents data as a percentage.</a:t>
            </a:r>
          </a:p>
          <a:p>
            <a:pPr marL="285750" indent="-285750" eaLnBrk="1" hangingPunct="1">
              <a:buFont typeface="Wingdings" pitchFamily="2" charset="2"/>
              <a:buNone/>
              <a:defRPr/>
            </a:pPr>
            <a:endParaRPr lang="en-US" dirty="0" smtClean="0"/>
          </a:p>
          <a:p>
            <a:pPr marL="0" indent="0" eaLnBrk="1" hangingPunct="1">
              <a:buFont typeface="Wingdings" pitchFamily="2" charset="2"/>
              <a:buNone/>
              <a:defRPr/>
            </a:pPr>
            <a:r>
              <a:rPr lang="en-US" dirty="0" smtClean="0"/>
              <a:t>	</a:t>
            </a:r>
          </a:p>
        </p:txBody>
      </p:sp>
      <p:sp>
        <p:nvSpPr>
          <p:cNvPr id="112644"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dirty="0"/>
          </a:p>
        </p:txBody>
      </p:sp>
      <p:grpSp>
        <p:nvGrpSpPr>
          <p:cNvPr id="112647" name="Group 8"/>
          <p:cNvGrpSpPr>
            <a:grpSpLocks/>
          </p:cNvGrpSpPr>
          <p:nvPr/>
        </p:nvGrpSpPr>
        <p:grpSpPr bwMode="auto">
          <a:xfrm>
            <a:off x="152400" y="4881563"/>
            <a:ext cx="8729663" cy="673100"/>
            <a:chOff x="-1368262" y="4464369"/>
            <a:chExt cx="11668355" cy="942442"/>
          </a:xfrm>
        </p:grpSpPr>
        <p:graphicFrame>
          <p:nvGraphicFramePr>
            <p:cNvPr id="112648" name="Object 2"/>
            <p:cNvGraphicFramePr>
              <a:graphicFrameLocks noChangeAspect="1"/>
            </p:cNvGraphicFramePr>
            <p:nvPr/>
          </p:nvGraphicFramePr>
          <p:xfrm>
            <a:off x="-303066" y="4464369"/>
            <a:ext cx="10603159" cy="942442"/>
          </p:xfrm>
          <a:graphic>
            <a:graphicData uri="http://schemas.openxmlformats.org/presentationml/2006/ole">
              <mc:AlternateContent xmlns:mc="http://schemas.openxmlformats.org/markup-compatibility/2006">
                <mc:Choice xmlns:v="urn:schemas-microsoft-com:vml" Requires="v">
                  <p:oleObj spid="_x0000_s6198" name="Equation" r:id="rId4" imgW="10604500" imgH="939800" progId="Equation.DSMT4">
                    <p:embed/>
                  </p:oleObj>
                </mc:Choice>
                <mc:Fallback>
                  <p:oleObj name="Equation" r:id="rId4" imgW="10604500" imgH="939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066" y="4464369"/>
                          <a:ext cx="10603159" cy="94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649" name="TextBox 7"/>
            <p:cNvSpPr txBox="1">
              <a:spLocks noChangeArrowheads="1"/>
            </p:cNvSpPr>
            <p:nvPr/>
          </p:nvSpPr>
          <p:spPr bwMode="auto">
            <a:xfrm>
              <a:off x="-1368262" y="4661537"/>
              <a:ext cx="1206688" cy="56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dirty="0"/>
                <a:t>ROI =</a:t>
              </a:r>
            </a:p>
          </p:txBody>
        </p:sp>
      </p:grpSp>
    </p:spTree>
    <p:extLst>
      <p:ext uri="{BB962C8B-B14F-4D97-AF65-F5344CB8AC3E}">
        <p14:creationId xmlns:p14="http://schemas.microsoft.com/office/powerpoint/2010/main" val="3819446741"/>
      </p:ext>
    </p:extLst>
  </p:cSld>
  <p:clrMapOvr>
    <a:masterClrMapping/>
  </p:clrMapOvr>
  <mc:AlternateContent xmlns:mc="http://schemas.openxmlformats.org/markup-compatibility/2006" xmlns:p14="http://schemas.microsoft.com/office/powerpoint/2010/main">
    <mc:Choice Requires="p14">
      <p:transition spd="slow" p14:dur="2000" advTm="66608"/>
    </mc:Choice>
    <mc:Fallback xmlns="">
      <p:transition spd="slow" advTm="6660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ROI on Absenteeism as Example</a:t>
            </a:r>
            <a:endParaRPr lang="en-US" dirty="0"/>
          </a:p>
        </p:txBody>
      </p:sp>
      <p:pic>
        <p:nvPicPr>
          <p:cNvPr id="4" name="xfGUnYyQYL4"/>
          <p:cNvPicPr>
            <a:picLocks noGrp="1" noRot="1" noChangeAspect="1"/>
          </p:cNvPicPr>
          <p:nvPr>
            <p:ph idx="1"/>
            <a:videoFile r:link="rId1"/>
          </p:nvPr>
        </p:nvPicPr>
        <p:blipFill>
          <a:blip r:embed="rId3"/>
          <a:stretch>
            <a:fillRect/>
          </a:stretch>
        </p:blipFill>
        <p:spPr>
          <a:xfrm>
            <a:off x="855028" y="2057400"/>
            <a:ext cx="7222172" cy="4062472"/>
          </a:xfrm>
          <a:prstGeom prst="rect">
            <a:avLst/>
          </a:prstGeom>
        </p:spPr>
      </p:pic>
    </p:spTree>
    <p:extLst>
      <p:ext uri="{BB962C8B-B14F-4D97-AF65-F5344CB8AC3E}">
        <p14:creationId xmlns:p14="http://schemas.microsoft.com/office/powerpoint/2010/main" val="209209405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1882</TotalTime>
  <Words>2591</Words>
  <Application>Microsoft Office PowerPoint</Application>
  <PresentationFormat>On-screen Show (4:3)</PresentationFormat>
  <Paragraphs>594</Paragraphs>
  <Slides>61</Slides>
  <Notes>37</Notes>
  <HiddenSlides>0</HiddenSlides>
  <MMClips>1</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73" baseType="lpstr">
      <vt:lpstr>ＭＳ Ｐゴシック</vt:lpstr>
      <vt:lpstr>Arial</vt:lpstr>
      <vt:lpstr>Calibri</vt:lpstr>
      <vt:lpstr>Calibri Light</vt:lpstr>
      <vt:lpstr>Courier New</vt:lpstr>
      <vt:lpstr>Stencil</vt:lpstr>
      <vt:lpstr>Tahoma</vt:lpstr>
      <vt:lpstr>Times New Roman</vt:lpstr>
      <vt:lpstr>Wingdings</vt:lpstr>
      <vt:lpstr>Wingdings 3</vt:lpstr>
      <vt:lpstr>Retrospect</vt:lpstr>
      <vt:lpstr>Equation</vt:lpstr>
      <vt:lpstr>HR Metrics and Workforce Analytics</vt:lpstr>
      <vt:lpstr>I’m a MultiTasker</vt:lpstr>
      <vt:lpstr>Program Description</vt:lpstr>
      <vt:lpstr>Learning Objectives</vt:lpstr>
      <vt:lpstr>    Title Slide Visual as it relates to ROI</vt:lpstr>
      <vt:lpstr>Let’s Jump Right In?</vt:lpstr>
      <vt:lpstr>Begin with the end in mind?</vt:lpstr>
      <vt:lpstr>What is: ROI (aka Return on Investment)</vt:lpstr>
      <vt:lpstr>ROI on Absenteeism as Example</vt:lpstr>
      <vt:lpstr>ROI in Human Capital</vt:lpstr>
      <vt:lpstr>Is this real?</vt:lpstr>
      <vt:lpstr>You say Ugh!</vt:lpstr>
      <vt:lpstr>Not Numbers!”</vt:lpstr>
      <vt:lpstr>Measure or…Consider This!</vt:lpstr>
      <vt:lpstr>What big data is and what it isn’t</vt:lpstr>
      <vt:lpstr>Why Should You Invest in HR Metrics</vt:lpstr>
      <vt:lpstr>Making Big Data Small,  Manageable, &amp; Actionable</vt:lpstr>
      <vt:lpstr>Why is this a #HR HOT TOPIC?</vt:lpstr>
      <vt:lpstr>#HRTech is Here &amp; Now</vt:lpstr>
      <vt:lpstr>So..What are HR Metrics?</vt:lpstr>
      <vt:lpstr>Modern HR Metrics and Analytics </vt:lpstr>
      <vt:lpstr>Emphasis on Improving Managerial Decision Making</vt:lpstr>
      <vt:lpstr>Common Activities Used in HR Metrics and Analytics </vt:lpstr>
      <vt:lpstr>Balanced Scorecard</vt:lpstr>
      <vt:lpstr>Primary and Secondary Research</vt:lpstr>
      <vt:lpstr>Quantitative v. Qualitative Research</vt:lpstr>
      <vt:lpstr>Qualitative Analysis: Interviews </vt:lpstr>
      <vt:lpstr>Qualitative Analysis:  Surveys and Questionnaires</vt:lpstr>
      <vt:lpstr>Reliability</vt:lpstr>
      <vt:lpstr>Validity</vt:lpstr>
      <vt:lpstr>Choosing Proper Metrics to Measure</vt:lpstr>
      <vt:lpstr>5 tips for developing and managing HR metrics</vt:lpstr>
      <vt:lpstr>Know and show why an HR metric matters</vt:lpstr>
      <vt:lpstr>KISS: Keep it Simple (Stupid)</vt:lpstr>
      <vt:lpstr>Keep your Managers in Mind </vt:lpstr>
      <vt:lpstr>Connect HR Metrics to Business Metrics</vt:lpstr>
      <vt:lpstr>Don’t know what they are?</vt:lpstr>
      <vt:lpstr>PowerPoint Presentation</vt:lpstr>
      <vt:lpstr>Metrics</vt:lpstr>
      <vt:lpstr>Promote, communicate and share metrics widely </vt:lpstr>
      <vt:lpstr>3 Basic HR Metrics</vt:lpstr>
      <vt:lpstr>Other Measurement Methods</vt:lpstr>
      <vt:lpstr>Metric “Don’ts”</vt:lpstr>
      <vt:lpstr>Know Where Your Org Is</vt:lpstr>
      <vt:lpstr>COMPETITIVE Comparisons</vt:lpstr>
      <vt:lpstr>Official Standards</vt:lpstr>
      <vt:lpstr>PowerPoint Presentation</vt:lpstr>
      <vt:lpstr>PowerPoint Presentation</vt:lpstr>
      <vt:lpstr>Calculators</vt:lpstr>
      <vt:lpstr>Human Capital Standards &amp; Analytics Resources</vt:lpstr>
      <vt:lpstr>Spreadsheet Templates</vt:lpstr>
      <vt:lpstr>Excel Spreadsheets</vt:lpstr>
      <vt:lpstr>Case Study</vt:lpstr>
      <vt:lpstr>Employee Turnover Rates</vt:lpstr>
      <vt:lpstr>Employee Turnover Rates (cont’d)</vt:lpstr>
      <vt:lpstr>PowerPoint Presentation</vt:lpstr>
      <vt:lpstr>Books</vt:lpstr>
      <vt:lpstr>Another Book </vt:lpstr>
      <vt:lpstr>The HR Scorecards</vt:lpstr>
      <vt:lpstr>What Questions Do you Have?</vt:lpstr>
      <vt:lpstr>Thank You!</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Rise of Big Data:  HR Metrics and Workforce Analytics</dc:title>
  <dc:creator>Samantha</dc:creator>
  <cp:lastModifiedBy>Rogers Skowronski, Donna</cp:lastModifiedBy>
  <cp:revision>112</cp:revision>
  <dcterms:created xsi:type="dcterms:W3CDTF">2014-07-07T14:35:51Z</dcterms:created>
  <dcterms:modified xsi:type="dcterms:W3CDTF">2015-05-12T15:25:15Z</dcterms:modified>
</cp:coreProperties>
</file>